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69" r:id="rId3"/>
    <p:sldId id="266" r:id="rId4"/>
    <p:sldId id="271" r:id="rId5"/>
    <p:sldId id="267" r:id="rId6"/>
    <p:sldId id="270" r:id="rId7"/>
    <p:sldId id="257" r:id="rId8"/>
    <p:sldId id="258" r:id="rId9"/>
    <p:sldId id="268" r:id="rId10"/>
    <p:sldId id="265" r:id="rId11"/>
    <p:sldId id="259" r:id="rId12"/>
    <p:sldId id="260" r:id="rId13"/>
    <p:sldId id="273" r:id="rId14"/>
    <p:sldId id="261" r:id="rId15"/>
    <p:sldId id="262" r:id="rId16"/>
    <p:sldId id="272" r:id="rId17"/>
    <p:sldId id="263" r:id="rId18"/>
    <p:sldId id="264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éma alapján készült stílus 1 – 5. jelölőszín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714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24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2319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0451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78420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443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4330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441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649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110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64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93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36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671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580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147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E9EBC-5B1B-4517-A367-00B96C6C2859}" type="datetimeFigureOut">
              <a:rPr lang="hu-HU" smtClean="0"/>
              <a:t>2022. 12. 29.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A2C853-7D57-4808-8B30-3DEF5E1E41A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548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Kicsák Lóránt: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Elképzelt társadalom - </a:t>
            </a:r>
            <a:br>
              <a:rPr lang="hu-HU" dirty="0" smtClean="0"/>
            </a:br>
            <a:r>
              <a:rPr lang="hu-HU" dirty="0" smtClean="0"/>
              <a:t>Cornelius </a:t>
            </a:r>
            <a:r>
              <a:rPr lang="hu-HU" dirty="0" err="1" smtClean="0"/>
              <a:t>Castoriadis</a:t>
            </a:r>
            <a:r>
              <a:rPr lang="hu-HU" dirty="0" smtClean="0"/>
              <a:t> társadalomfilozófiája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89213" y="4803505"/>
            <a:ext cx="8915399" cy="2054495"/>
          </a:xfrm>
        </p:spPr>
        <p:txBody>
          <a:bodyPr>
            <a:normAutofit/>
          </a:bodyPr>
          <a:lstStyle/>
          <a:p>
            <a:r>
              <a:rPr lang="hu-HU" dirty="0" smtClean="0"/>
              <a:t>Szakszeminárium</a:t>
            </a:r>
          </a:p>
          <a:p>
            <a:r>
              <a:rPr lang="hu-HU" dirty="0" smtClean="0"/>
              <a:t>Eszterházy Károly Katolikus Egyetem</a:t>
            </a:r>
          </a:p>
          <a:p>
            <a:r>
              <a:rPr lang="hu-HU" dirty="0" err="1" smtClean="0"/>
              <a:t>Kepes</a:t>
            </a:r>
            <a:r>
              <a:rPr lang="hu-HU" dirty="0" smtClean="0"/>
              <a:t> György Szakkollégium</a:t>
            </a:r>
          </a:p>
          <a:p>
            <a:r>
              <a:rPr lang="hu-HU" dirty="0" smtClean="0"/>
              <a:t>2022. Október 20-21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2039" y="4777381"/>
            <a:ext cx="2934405" cy="1115419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0438" y="5882796"/>
            <a:ext cx="3137606" cy="98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5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képzetes társadalmi jelentések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30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dirty="0" smtClean="0"/>
              <a:t>„… nincsenek «</a:t>
            </a:r>
            <a:r>
              <a:rPr lang="hu-HU" dirty="0"/>
              <a:t>racionális» vagy «reális» </a:t>
            </a:r>
            <a:r>
              <a:rPr lang="hu-HU" dirty="0" smtClean="0"/>
              <a:t>referenciáik, nem </a:t>
            </a:r>
            <a:r>
              <a:rPr lang="hu-HU" dirty="0"/>
              <a:t>is meríthetők ki ilyenek révén”, </a:t>
            </a:r>
            <a:r>
              <a:rPr lang="hu-HU" b="1" dirty="0"/>
              <a:t>semmit </a:t>
            </a:r>
            <a:r>
              <a:rPr lang="hu-HU" b="1" dirty="0" smtClean="0"/>
              <a:t>nem </a:t>
            </a:r>
            <a:r>
              <a:rPr lang="hu-HU" b="1" dirty="0" err="1" smtClean="0"/>
              <a:t>denotálnak</a:t>
            </a:r>
            <a:r>
              <a:rPr lang="hu-HU" b="1" dirty="0" smtClean="0"/>
              <a:t> </a:t>
            </a:r>
            <a:r>
              <a:rPr lang="hu-HU" b="1" dirty="0"/>
              <a:t>és mindent </a:t>
            </a:r>
            <a:r>
              <a:rPr lang="hu-HU" b="1" dirty="0" err="1"/>
              <a:t>konnotálnak</a:t>
            </a:r>
            <a:r>
              <a:rPr lang="hu-HU" dirty="0"/>
              <a:t>; </a:t>
            </a:r>
            <a:endParaRPr lang="hu-HU" dirty="0" smtClean="0"/>
          </a:p>
          <a:p>
            <a:pPr algn="just">
              <a:buFontTx/>
              <a:buChar char="-"/>
            </a:pPr>
            <a:r>
              <a:rPr lang="hu-HU" dirty="0" smtClean="0"/>
              <a:t>ugyanakkor </a:t>
            </a:r>
            <a:r>
              <a:rPr lang="hu-HU" dirty="0"/>
              <a:t>nem egyéni fantazmák, mert „csak egy személytelen és anonim </a:t>
            </a:r>
            <a:r>
              <a:rPr lang="hu-HU" dirty="0" err="1"/>
              <a:t>kollektívum</a:t>
            </a:r>
            <a:r>
              <a:rPr lang="hu-HU" dirty="0"/>
              <a:t> </a:t>
            </a:r>
            <a:r>
              <a:rPr lang="hu-HU" dirty="0" smtClean="0"/>
              <a:t>által </a:t>
            </a:r>
            <a:r>
              <a:rPr lang="hu-HU" dirty="0"/>
              <a:t>intézményesítettként és megosztottként léteznek” – társadalmi képzelőerő, </a:t>
            </a:r>
            <a:r>
              <a:rPr lang="hu-HU" dirty="0" err="1"/>
              <a:t>genuin</a:t>
            </a:r>
            <a:r>
              <a:rPr lang="hu-HU" dirty="0"/>
              <a:t> </a:t>
            </a:r>
            <a:r>
              <a:rPr lang="hu-HU" dirty="0" smtClean="0"/>
              <a:t>módon </a:t>
            </a:r>
            <a:r>
              <a:rPr lang="hu-HU" dirty="0"/>
              <a:t>teremti és közvetíti őket, a közösségi kommunikáció terében </a:t>
            </a:r>
            <a:r>
              <a:rPr lang="hu-HU" dirty="0" smtClean="0"/>
              <a:t>működnek;</a:t>
            </a:r>
          </a:p>
          <a:p>
            <a:pPr algn="just">
              <a:buFontTx/>
              <a:buChar char="-"/>
            </a:pPr>
            <a:r>
              <a:rPr lang="hu-HU" dirty="0"/>
              <a:t>i</a:t>
            </a:r>
            <a:r>
              <a:rPr lang="hu-HU" dirty="0" smtClean="0"/>
              <a:t>ntézményekben </a:t>
            </a:r>
            <a:r>
              <a:rPr lang="hu-HU" dirty="0"/>
              <a:t>öltenek </a:t>
            </a:r>
            <a:r>
              <a:rPr lang="hu-HU" dirty="0" smtClean="0"/>
              <a:t>testet (tekintély, társadalmi stabilitás).</a:t>
            </a:r>
          </a:p>
          <a:p>
            <a:pPr algn="just">
              <a:buFontTx/>
              <a:buChar char="-"/>
            </a:pPr>
            <a:r>
              <a:rPr lang="hu-HU" dirty="0" smtClean="0"/>
              <a:t>Például</a:t>
            </a:r>
            <a:r>
              <a:rPr lang="hu-HU" dirty="0"/>
              <a:t>, és ez nem egy a többi közül:</a:t>
            </a:r>
          </a:p>
          <a:p>
            <a:pPr marL="0" indent="0" algn="just">
              <a:buNone/>
            </a:pPr>
            <a:r>
              <a:rPr lang="hu-HU" dirty="0" smtClean="0"/>
              <a:t>	„Isten</a:t>
            </a:r>
            <a:r>
              <a:rPr lang="hu-HU" dirty="0"/>
              <a:t>, a monoteista vallások Istene képzetes társadalmi jelentés, melyet egy </a:t>
            </a:r>
            <a:r>
              <a:rPr lang="hu-HU" dirty="0" smtClean="0"/>
              <a:t>	sor intézmény </a:t>
            </a:r>
            <a:r>
              <a:rPr lang="hu-HU" dirty="0"/>
              <a:t>hordoz – közöttük az Egyház. Akárcsak a politeista vallások </a:t>
            </a:r>
            <a:r>
              <a:rPr lang="hu-HU" dirty="0" smtClean="0"/>
              <a:t>	istenei </a:t>
            </a:r>
            <a:r>
              <a:rPr lang="hu-HU" dirty="0"/>
              <a:t>vagy  </a:t>
            </a:r>
            <a:r>
              <a:rPr lang="hu-HU" dirty="0" smtClean="0"/>
              <a:t>az </a:t>
            </a:r>
            <a:r>
              <a:rPr lang="hu-HU" dirty="0"/>
              <a:t>alapító hősök, a totemek, a tabuk, a fétisek stb. Amikor az </a:t>
            </a:r>
            <a:r>
              <a:rPr lang="hu-HU" dirty="0" smtClean="0"/>
              <a:t>	államról </a:t>
            </a:r>
            <a:r>
              <a:rPr lang="hu-HU" dirty="0"/>
              <a:t>beszélünk, </a:t>
            </a:r>
            <a:r>
              <a:rPr lang="hu-HU" dirty="0" smtClean="0"/>
              <a:t>akkor </a:t>
            </a:r>
            <a:r>
              <a:rPr lang="hu-HU" dirty="0"/>
              <a:t>is egy egész sor </a:t>
            </a:r>
            <a:r>
              <a:rPr lang="hu-HU" dirty="0" smtClean="0"/>
              <a:t>képzetes </a:t>
            </a:r>
            <a:r>
              <a:rPr lang="hu-HU" dirty="0"/>
              <a:t>jelentéstől átlelkesített </a:t>
            </a:r>
            <a:r>
              <a:rPr lang="hu-HU" dirty="0" smtClean="0"/>
              <a:t>	intézményről </a:t>
            </a:r>
            <a:r>
              <a:rPr lang="hu-HU" dirty="0"/>
              <a:t>van szó. Mint </a:t>
            </a:r>
            <a:r>
              <a:rPr lang="hu-HU" dirty="0" smtClean="0"/>
              <a:t>ahogy </a:t>
            </a:r>
            <a:r>
              <a:rPr lang="hu-HU" dirty="0"/>
              <a:t>a tőke, az árukereskedelem, a kamat esetében </a:t>
            </a:r>
            <a:r>
              <a:rPr lang="hu-HU" dirty="0" smtClean="0"/>
              <a:t>	is.”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913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társadalom önintézményesülése – a társadalmi-történeti létmező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algn="just"/>
            <a:r>
              <a:rPr lang="hu-HU" i="1" dirty="0" smtClean="0"/>
              <a:t>A társadalmi-történelmi létszféra (világ, valóság) </a:t>
            </a:r>
          </a:p>
          <a:p>
            <a:pPr lvl="1" algn="just">
              <a:buFontTx/>
              <a:buChar char="-"/>
            </a:pPr>
            <a:r>
              <a:rPr lang="hu-HU" dirty="0" smtClean="0"/>
              <a:t>Dinamikus létmező: képzetteremtés, formaadás, intézményesítés és változtatás zajlik,</a:t>
            </a:r>
          </a:p>
          <a:p>
            <a:pPr lvl="1" algn="just">
              <a:buFontTx/>
              <a:buChar char="-"/>
            </a:pPr>
            <a:r>
              <a:rPr lang="hu-HU" dirty="0" smtClean="0"/>
              <a:t>a </a:t>
            </a:r>
            <a:r>
              <a:rPr lang="hu-HU" dirty="0"/>
              <a:t>társadalom nem más, mint </a:t>
            </a:r>
            <a:r>
              <a:rPr lang="hu-HU" i="1" dirty="0"/>
              <a:t>ön</a:t>
            </a:r>
            <a:r>
              <a:rPr lang="hu-HU" dirty="0"/>
              <a:t>teremtés, </a:t>
            </a:r>
            <a:r>
              <a:rPr lang="hu-HU" i="1" dirty="0"/>
              <a:t>ön</a:t>
            </a:r>
            <a:r>
              <a:rPr lang="hu-HU" dirty="0"/>
              <a:t>intézményesítés és </a:t>
            </a:r>
            <a:r>
              <a:rPr lang="hu-HU" i="1" dirty="0" smtClean="0"/>
              <a:t>ön</a:t>
            </a:r>
            <a:r>
              <a:rPr lang="hu-HU" dirty="0" smtClean="0"/>
              <a:t>átalakítás </a:t>
            </a:r>
            <a:r>
              <a:rPr lang="hu-HU" dirty="0"/>
              <a:t>a társadalmi létezés dinamikájában</a:t>
            </a:r>
            <a:r>
              <a:rPr lang="hu-HU" dirty="0" smtClean="0"/>
              <a:t>.</a:t>
            </a:r>
          </a:p>
          <a:p>
            <a:pPr algn="just"/>
            <a:r>
              <a:rPr lang="hu-HU" i="1" dirty="0" smtClean="0"/>
              <a:t>Ennek</a:t>
            </a:r>
            <a:r>
              <a:rPr lang="hu-HU" dirty="0" smtClean="0"/>
              <a:t> a dinamikának a jellegzetességei adják a társadalmi-történelmi folyamatok „törvényszerűségeit”: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</a:p>
          <a:p>
            <a:pPr marL="0" indent="0" algn="just">
              <a:buNone/>
            </a:pPr>
            <a:r>
              <a:rPr lang="hu-HU" dirty="0" smtClean="0"/>
              <a:t>Tendenciózusan a társadalmak </a:t>
            </a:r>
            <a:r>
              <a:rPr lang="hu-HU" dirty="0" err="1" smtClean="0"/>
              <a:t>heteronómak</a:t>
            </a:r>
            <a:r>
              <a:rPr lang="hu-HU" dirty="0" smtClean="0"/>
              <a:t> és zártak;</a:t>
            </a:r>
          </a:p>
          <a:p>
            <a:pPr algn="just"/>
            <a:r>
              <a:rPr lang="hu-HU" dirty="0" err="1" smtClean="0"/>
              <a:t>heteronóm</a:t>
            </a:r>
            <a:r>
              <a:rPr lang="hu-HU" dirty="0" smtClean="0"/>
              <a:t> → autonóm társadalom  </a:t>
            </a:r>
          </a:p>
          <a:p>
            <a:pPr algn="just"/>
            <a:r>
              <a:rPr lang="hu-HU" dirty="0"/>
              <a:t>h</a:t>
            </a:r>
            <a:r>
              <a:rPr lang="hu-HU" dirty="0" smtClean="0"/>
              <a:t>agyományába zárt társadalom → nyitott társadalom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Társadalmi progresszió: Az önmaga számára törvényt adó (autonóm) társadalom, mely a jelentések, eszmék és intézmények megújítását a hagyományba való tendenciózus bezárkózás feltörésével, </a:t>
            </a:r>
            <a:r>
              <a:rPr lang="hu-HU" dirty="0" err="1" smtClean="0"/>
              <a:t>dekonstruktívan</a:t>
            </a:r>
            <a:r>
              <a:rPr lang="hu-HU" dirty="0" smtClean="0"/>
              <a:t> viszi végbe, egyszerre gyakorolva és tágítva a közösségi és egyéni autonómiát.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344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>Lassú változás – forradalmi változás</a:t>
            </a:r>
            <a:br>
              <a:rPr lang="hu-HU" dirty="0" smtClean="0"/>
            </a:br>
            <a:r>
              <a:rPr lang="hu-HU" dirty="0"/>
              <a:t>A</a:t>
            </a:r>
            <a:r>
              <a:rPr lang="hu-HU" dirty="0" smtClean="0"/>
              <a:t>z autonómia-terv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560"/>
          </a:xfrm>
        </p:spPr>
        <p:txBody>
          <a:bodyPr>
            <a:noAutofit/>
          </a:bodyPr>
          <a:lstStyle/>
          <a:p>
            <a:pPr algn="just"/>
            <a:r>
              <a:rPr lang="hu-HU" sz="2100" dirty="0" smtClean="0"/>
              <a:t>A társadalmak maguktól is haladhatnak az autonómia irányába:</a:t>
            </a:r>
          </a:p>
          <a:p>
            <a:pPr marL="0" indent="0" algn="just">
              <a:buNone/>
            </a:pPr>
            <a:r>
              <a:rPr lang="hu-HU" sz="2100" dirty="0" smtClean="0"/>
              <a:t>	- </a:t>
            </a:r>
            <a:r>
              <a:rPr lang="hu-HU" sz="2100" dirty="0" err="1" smtClean="0"/>
              <a:t>transzgresszió</a:t>
            </a:r>
            <a:r>
              <a:rPr lang="hu-HU" sz="2100" dirty="0" smtClean="0"/>
              <a:t> (egyéni képzelet), más kultúrákkal való találkozás stb. 	változást generálnak</a:t>
            </a:r>
          </a:p>
          <a:p>
            <a:pPr algn="just"/>
            <a:r>
              <a:rPr lang="hu-HU" sz="2100" b="1" dirty="0" smtClean="0"/>
              <a:t>Forradalmi</a:t>
            </a:r>
            <a:r>
              <a:rPr lang="hu-HU" sz="2100" dirty="0" smtClean="0"/>
              <a:t>nak nevezzük azokat a gyors változásokat, amikor a spontán módon és tudattalanul zajló társadalmi folyamatokra kritikai kérdezés irányul.</a:t>
            </a:r>
          </a:p>
          <a:p>
            <a:pPr marL="0" indent="0" algn="just">
              <a:buNone/>
            </a:pPr>
            <a:r>
              <a:rPr lang="hu-HU" sz="2100" dirty="0" smtClean="0"/>
              <a:t>- Ez csak Európában történt meg az ókori görögség aranykorában (filozófia és politika és demokrácia együtt születik), és a 13. századtól kezdődő szabad városok mozgalmaiban.</a:t>
            </a:r>
          </a:p>
          <a:p>
            <a:pPr marL="0" indent="0" algn="just">
              <a:buNone/>
            </a:pPr>
            <a:r>
              <a:rPr lang="hu-HU" sz="2100" dirty="0" smtClean="0"/>
              <a:t>- Ezt a mozgást (a történelem önmozgása) nevezi C. </a:t>
            </a:r>
            <a:r>
              <a:rPr lang="hu-HU" sz="2100" b="1" dirty="0" smtClean="0"/>
              <a:t>autonómia-terv</a:t>
            </a:r>
            <a:r>
              <a:rPr lang="hu-HU" sz="2100" dirty="0" smtClean="0"/>
              <a:t>nek, ahol társadalmi és egyéni autonómia együtt járnak. Ez az európai kultúra történeti „küldetése”, maga a történelem.</a:t>
            </a:r>
            <a:endParaRPr lang="hu-HU" sz="2100" dirty="0"/>
          </a:p>
        </p:txBody>
      </p:sp>
    </p:spTree>
    <p:extLst>
      <p:ext uri="{BB962C8B-B14F-4D97-AF65-F5344CB8AC3E}">
        <p14:creationId xmlns:p14="http://schemas.microsoft.com/office/powerpoint/2010/main" val="130202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378824"/>
            <a:ext cx="8596668" cy="75764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Kritika mint átvilágítás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940526"/>
            <a:ext cx="8596668" cy="5917474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endParaRPr lang="hu-HU" dirty="0"/>
          </a:p>
          <a:p>
            <a:pPr marL="0" indent="0" algn="just">
              <a:buNone/>
            </a:pPr>
            <a:r>
              <a:rPr lang="hu-HU" b="1" dirty="0"/>
              <a:t>A képzetes jelentések kettős hatással bírnak:</a:t>
            </a:r>
            <a:r>
              <a:rPr lang="hu-HU" dirty="0"/>
              <a:t> egyfelől a képzetes tartalom miatt nem-racionális, tudattalan erőként jelentkeznek (a társadalom tagjainak pszichés energiáit vonzzák magukhoz), </a:t>
            </a:r>
            <a:r>
              <a:rPr lang="hu-HU" b="1" dirty="0"/>
              <a:t>a </a:t>
            </a:r>
            <a:r>
              <a:rPr lang="hu-HU" b="1" dirty="0" smtClean="0"/>
              <a:t>megvitathatóságuk erősen korlátozott</a:t>
            </a:r>
            <a:r>
              <a:rPr lang="hu-HU" dirty="0"/>
              <a:t>,</a:t>
            </a:r>
          </a:p>
          <a:p>
            <a:pPr marL="0" indent="0" algn="just">
              <a:buNone/>
            </a:pPr>
            <a:r>
              <a:rPr lang="hu-HU" dirty="0"/>
              <a:t>-de ez egyben az esély is, mert nem rögzülnek sem reális sem racionális referenciákon, vagyis </a:t>
            </a:r>
            <a:r>
              <a:rPr lang="hu-HU" b="1" dirty="0"/>
              <a:t>képlékenyek: szabadon változtathatók</a:t>
            </a:r>
            <a:r>
              <a:rPr lang="hu-HU" dirty="0"/>
              <a:t>, másfelől pedig </a:t>
            </a:r>
            <a:r>
              <a:rPr lang="hu-HU" b="1" dirty="0"/>
              <a:t>abszolút értelemben a racionalitás elé</a:t>
            </a:r>
            <a:r>
              <a:rPr lang="hu-HU" dirty="0"/>
              <a:t> idézhetők – „adj számot arról, mire épül az álláspontod” – olyan ez, mint amikor a mitológiát vonja kérdőre a filozófia.</a:t>
            </a:r>
          </a:p>
          <a:p>
            <a:r>
              <a:rPr lang="hu-HU" dirty="0" err="1"/>
              <a:t>Castoriadis</a:t>
            </a:r>
            <a:r>
              <a:rPr lang="hu-HU" dirty="0"/>
              <a:t> sajátos módszere, melyet megkülönböztet a megértéstől, magyarázattól, értelmezéstől, amelyek</a:t>
            </a:r>
          </a:p>
          <a:p>
            <a:pPr marL="0" indent="0">
              <a:buNone/>
            </a:pPr>
            <a:r>
              <a:rPr lang="hu-HU" dirty="0"/>
              <a:t>- Közös feltevése: létezik egy előzetes és szükségszerű igazság, melyet külső szemlélőként kellene leleplezni és leírni, eljutva így a társadalmi jelenségek magyarázó elvéhez.</a:t>
            </a:r>
          </a:p>
          <a:p>
            <a:pPr>
              <a:buFontTx/>
              <a:buChar char="-"/>
            </a:pPr>
            <a:r>
              <a:rPr lang="hu-HU" dirty="0"/>
              <a:t>A megvilágítás ezzel szemben</a:t>
            </a:r>
            <a:r>
              <a:rPr lang="hu-HU" b="1" dirty="0"/>
              <a:t> „egy általunk, a magunk számára végzett munka, mely során megpróbáljuk elgondolni, mit teszünk, és megtudni, mit gondolunk.” </a:t>
            </a:r>
            <a:r>
              <a:rPr lang="hu-HU" dirty="0"/>
              <a:t>Ez a „mi” pedig az eleven történelmi létező, aki nem kívül áll a történelmen, hanem belőle ered.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264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326571"/>
            <a:ext cx="8911687" cy="141078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Adekvát értelmiségi-tudósi attitűd – (általában véve is társadalmi, polgári attitűd)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861560"/>
          </a:xfrm>
        </p:spPr>
        <p:txBody>
          <a:bodyPr>
            <a:normAutofit/>
          </a:bodyPr>
          <a:lstStyle/>
          <a:p>
            <a:pPr algn="just"/>
            <a:r>
              <a:rPr lang="hu-HU" sz="2000" dirty="0" smtClean="0"/>
              <a:t>Részt venni az </a:t>
            </a:r>
            <a:r>
              <a:rPr lang="hu-HU" sz="2000" dirty="0"/>
              <a:t>autonómia terv </a:t>
            </a:r>
            <a:r>
              <a:rPr lang="hu-HU" sz="2000" dirty="0" smtClean="0"/>
              <a:t>kibontakozásában, </a:t>
            </a:r>
            <a:r>
              <a:rPr lang="hu-HU" sz="2000" dirty="0"/>
              <a:t>a társadalom forradalmi jellegű átalakításában, új értelmek és eszmék </a:t>
            </a:r>
            <a:r>
              <a:rPr lang="hu-HU" sz="2000" dirty="0" smtClean="0"/>
              <a:t>teremtése, </a:t>
            </a:r>
            <a:r>
              <a:rPr lang="hu-HU" sz="2000" dirty="0"/>
              <a:t>a hagyomány és az intézményesítő hatalom </a:t>
            </a:r>
            <a:r>
              <a:rPr lang="hu-HU" sz="2000" dirty="0" err="1"/>
              <a:t>dekonstruktív</a:t>
            </a:r>
            <a:r>
              <a:rPr lang="hu-HU" sz="2000" dirty="0"/>
              <a:t> kritikája révén. </a:t>
            </a:r>
            <a:endParaRPr lang="hu-HU" sz="2000" dirty="0" smtClean="0"/>
          </a:p>
          <a:p>
            <a:pPr algn="just"/>
            <a:r>
              <a:rPr lang="hu-HU" sz="2000" dirty="0" smtClean="0"/>
              <a:t>Ez a társadalomtudományra nézve azt jelenti, hogy a </a:t>
            </a:r>
            <a:r>
              <a:rPr lang="hu-HU" sz="2000" b="1" dirty="0" smtClean="0"/>
              <a:t>megvilágítás</a:t>
            </a:r>
            <a:r>
              <a:rPr lang="hu-HU" sz="2000" dirty="0" smtClean="0"/>
              <a:t> (</a:t>
            </a:r>
            <a:r>
              <a:rPr lang="hu-HU" sz="2000" dirty="0" err="1" smtClean="0"/>
              <a:t>élucidation</a:t>
            </a:r>
            <a:r>
              <a:rPr lang="hu-HU" sz="2000" dirty="0" smtClean="0"/>
              <a:t>) módján, mely nem törekszik sem értelmezésre, sem megértésre, sem magyarázatra (ezek leíró tevékenységek), tegyük a tudattalanul zajló folyamatokat tudatossá, s így tudatos cselekvéseket generáljunk, azaz </a:t>
            </a:r>
            <a:r>
              <a:rPr lang="hu-HU" sz="2000" dirty="0" err="1" smtClean="0"/>
              <a:t>performatív</a:t>
            </a:r>
            <a:r>
              <a:rPr lang="hu-HU" sz="2000" dirty="0" smtClean="0"/>
              <a:t> tudományt műveljünk. </a:t>
            </a:r>
            <a:r>
              <a:rPr lang="hu-HU" sz="2000" dirty="0" err="1" smtClean="0"/>
              <a:t>Transzformatív</a:t>
            </a:r>
            <a:r>
              <a:rPr lang="hu-HU" sz="2000" dirty="0" smtClean="0"/>
              <a:t> erő=forradalmi</a:t>
            </a:r>
          </a:p>
          <a:p>
            <a:pPr algn="just"/>
            <a:r>
              <a:rPr lang="hu-HU" sz="2000" dirty="0" smtClean="0"/>
              <a:t>Politikai tevékenység </a:t>
            </a:r>
            <a:r>
              <a:rPr lang="hu-HU" sz="2000" dirty="0"/>
              <a:t>[…] minden megvilágítás </a:t>
            </a:r>
            <a:r>
              <a:rPr lang="hu-HU" sz="2000" i="1" dirty="0"/>
              <a:t>érdekvezérelt</a:t>
            </a:r>
            <a:r>
              <a:rPr lang="hu-HU" sz="2000" dirty="0"/>
              <a:t>, a szó szoros értelmében </a:t>
            </a:r>
            <a:r>
              <a:rPr lang="hu-HU" sz="2000" i="1" dirty="0"/>
              <a:t>értünk</a:t>
            </a:r>
            <a:r>
              <a:rPr lang="hu-HU" sz="2000" dirty="0"/>
              <a:t> való, hiszen </a:t>
            </a:r>
            <a:r>
              <a:rPr lang="hu-HU" sz="2000" b="1" dirty="0"/>
              <a:t>nem azért vagyunk itt, hogy elmondjuk, ami van, hanem, hogy létre hozzuk, ami nincs </a:t>
            </a:r>
            <a:r>
              <a:rPr lang="hu-HU" sz="2000" dirty="0"/>
              <a:t>(amihez momentumként az is hozzátartozik, hogy elmondjuk, ami van).</a:t>
            </a:r>
          </a:p>
        </p:txBody>
      </p:sp>
    </p:spTree>
    <p:extLst>
      <p:ext uri="{BB962C8B-B14F-4D97-AF65-F5344CB8AC3E}">
        <p14:creationId xmlns:p14="http://schemas.microsoft.com/office/powerpoint/2010/main" val="10153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Politika és politikum – la / le </a:t>
            </a:r>
            <a:r>
              <a:rPr lang="hu-HU" dirty="0" err="1" smtClean="0"/>
              <a:t>politique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371600"/>
            <a:ext cx="8915400" cy="5486400"/>
          </a:xfrm>
        </p:spPr>
        <p:txBody>
          <a:bodyPr>
            <a:noAutofit/>
          </a:bodyPr>
          <a:lstStyle/>
          <a:p>
            <a:pPr algn="just"/>
            <a:r>
              <a:rPr lang="hu-HU" sz="2000" dirty="0" smtClean="0"/>
              <a:t>La </a:t>
            </a:r>
            <a:r>
              <a:rPr lang="hu-HU" sz="2000" dirty="0" err="1" smtClean="0"/>
              <a:t>politique</a:t>
            </a:r>
            <a:r>
              <a:rPr lang="hu-HU" sz="2000" dirty="0" smtClean="0"/>
              <a:t> – az intézményesült politika - a hatalmi küzdelmek és intrikák, hatalomszerzés, a hatalom megtartásának és gyakorlásának játékai.</a:t>
            </a:r>
          </a:p>
          <a:p>
            <a:pPr algn="just"/>
            <a:r>
              <a:rPr lang="hu-HU" sz="2000" dirty="0" smtClean="0"/>
              <a:t>Le </a:t>
            </a:r>
            <a:r>
              <a:rPr lang="hu-HU" sz="2000" dirty="0" err="1" smtClean="0"/>
              <a:t>politique</a:t>
            </a:r>
            <a:r>
              <a:rPr lang="hu-HU" sz="2000" dirty="0" smtClean="0"/>
              <a:t> - a politikum terének megnyitása és nyitva tartása, ahol </a:t>
            </a:r>
            <a:r>
              <a:rPr lang="hu-HU" sz="2000" b="1" dirty="0" smtClean="0"/>
              <a:t>helyt ad</a:t>
            </a:r>
            <a:r>
              <a:rPr lang="hu-HU" sz="2000" dirty="0" smtClean="0"/>
              <a:t>unk az újnak és a másnak, értékvitákat folytatunk, eszméket versenyezettünk és autonóm döntéseket hozunk. (A társadalom autonómiája és az egyén autonómiája együtt járnak.)</a:t>
            </a:r>
          </a:p>
          <a:p>
            <a:pPr algn="just"/>
            <a:r>
              <a:rPr lang="hu-HU" sz="2000" dirty="0" smtClean="0"/>
              <a:t>A politikumnak a politikán belül kell megnyílnia, a társadalmi változások ugyanazon a terepen vihetők végbe, ahol az intézményesült politika.</a:t>
            </a:r>
          </a:p>
          <a:p>
            <a:pPr algn="just"/>
            <a:r>
              <a:rPr lang="hu-HU" sz="2000" dirty="0" smtClean="0"/>
              <a:t>Ez a tér mindig bezáródni igyekszik, a mindenkori hatalom érdeke szerint.</a:t>
            </a:r>
          </a:p>
          <a:p>
            <a:pPr algn="just"/>
            <a:r>
              <a:rPr lang="hu-HU" sz="2000" dirty="0" smtClean="0"/>
              <a:t>Amivel a regnáló hatalom, buta és bűnös módon, eljátssza a társadalom megújulásának lehetőségét.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438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08301"/>
          </a:xfrm>
        </p:spPr>
        <p:txBody>
          <a:bodyPr/>
          <a:lstStyle/>
          <a:p>
            <a:pPr algn="ctr"/>
            <a:r>
              <a:rPr lang="hu-HU" dirty="0" smtClean="0"/>
              <a:t>Egy nehéz közhely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606731"/>
            <a:ext cx="8915400" cy="5159829"/>
          </a:xfrm>
        </p:spPr>
        <p:txBody>
          <a:bodyPr>
            <a:normAutofit/>
          </a:bodyPr>
          <a:lstStyle/>
          <a:p>
            <a:pPr algn="just"/>
            <a:r>
              <a:rPr lang="hu-HU" sz="2200" dirty="0"/>
              <a:t>A</a:t>
            </a:r>
            <a:r>
              <a:rPr lang="hu-HU" sz="2200" dirty="0" smtClean="0"/>
              <a:t> </a:t>
            </a:r>
            <a:r>
              <a:rPr lang="hu-HU" sz="2200" dirty="0"/>
              <a:t>valódi </a:t>
            </a:r>
            <a:r>
              <a:rPr lang="hu-HU" sz="2200" i="1" dirty="0"/>
              <a:t>politika </a:t>
            </a:r>
            <a:r>
              <a:rPr lang="hu-HU" sz="2200" dirty="0"/>
              <a:t>a közös ügyek megvitatására lehetőséget adó tér megnyitását, </a:t>
            </a:r>
            <a:r>
              <a:rPr lang="hu-HU" sz="2200" dirty="0" smtClean="0"/>
              <a:t>nyitva tartását </a:t>
            </a:r>
            <a:r>
              <a:rPr lang="hu-HU" sz="2200" dirty="0"/>
              <a:t>és a nyilvános értékviták lefolytatását jelenti. Ez áll szemben a hatalomtechnikai és hatalomszerzési eljárásként, vagy az aktuális ügyek megoldásaként tekintett politikával. </a:t>
            </a:r>
            <a:endParaRPr lang="hu-HU" sz="2200" dirty="0" smtClean="0"/>
          </a:p>
          <a:p>
            <a:pPr algn="just"/>
            <a:r>
              <a:rPr lang="hu-HU" sz="2200" dirty="0" smtClean="0"/>
              <a:t>Az </a:t>
            </a:r>
            <a:r>
              <a:rPr lang="hu-HU" sz="2200" dirty="0"/>
              <a:t>ügyek megalkotása, a fennálló hatalom igazságtalanságaival szembeni, a hatalom megszerzéséig felfokozott ellenállás is előbb határozott, világos, kommunikálható és a cselekvés energiáit magához vonzó </a:t>
            </a:r>
            <a:r>
              <a:rPr lang="hu-HU" sz="2200" b="1" dirty="0" smtClean="0"/>
              <a:t>képzeteket, jelentéseket</a:t>
            </a:r>
            <a:r>
              <a:rPr lang="hu-HU" sz="2200" dirty="0" smtClean="0"/>
              <a:t> </a:t>
            </a:r>
            <a:r>
              <a:rPr lang="hu-HU" sz="2200" dirty="0"/>
              <a:t>igényel. Minden más esetben hatástalan marad a politikai tett.</a:t>
            </a:r>
          </a:p>
        </p:txBody>
      </p:sp>
    </p:spTree>
    <p:extLst>
      <p:ext uri="{BB962C8B-B14F-4D97-AF65-F5344CB8AC3E}">
        <p14:creationId xmlns:p14="http://schemas.microsoft.com/office/powerpoint/2010/main" val="3436992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1686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társadalmi kommunikációs mező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02229"/>
            <a:ext cx="8915400" cy="5355771"/>
          </a:xfrm>
        </p:spPr>
        <p:txBody>
          <a:bodyPr>
            <a:normAutofit/>
          </a:bodyPr>
          <a:lstStyle/>
          <a:p>
            <a:pPr algn="just"/>
            <a:r>
              <a:rPr lang="hu-HU" dirty="0"/>
              <a:t>A</a:t>
            </a:r>
            <a:r>
              <a:rPr lang="hu-HU" dirty="0" smtClean="0"/>
              <a:t> társadalmat megújító képzetes </a:t>
            </a:r>
            <a:r>
              <a:rPr lang="hu-HU" dirty="0"/>
              <a:t>jelentések </a:t>
            </a:r>
            <a:r>
              <a:rPr lang="hu-HU" dirty="0" smtClean="0"/>
              <a:t>bevezetése a </a:t>
            </a:r>
            <a:r>
              <a:rPr lang="hu-HU" dirty="0"/>
              <a:t>társadalmi nyilvánosság </a:t>
            </a:r>
            <a:r>
              <a:rPr lang="hu-HU" dirty="0" smtClean="0"/>
              <a:t>világába a nyilvános </a:t>
            </a:r>
            <a:r>
              <a:rPr lang="hu-HU" dirty="0"/>
              <a:t>kommunikáció csatornáin </a:t>
            </a:r>
            <a:r>
              <a:rPr lang="hu-HU" dirty="0" smtClean="0"/>
              <a:t>keresztül történhet.</a:t>
            </a:r>
          </a:p>
          <a:p>
            <a:pPr algn="just"/>
            <a:r>
              <a:rPr lang="hu-HU" dirty="0" smtClean="0"/>
              <a:t>Társadalmi érdek a nyilvános </a:t>
            </a:r>
            <a:r>
              <a:rPr lang="hu-HU" dirty="0"/>
              <a:t>kommunikáció lehetőségének és színterének </a:t>
            </a:r>
            <a:r>
              <a:rPr lang="hu-HU" dirty="0" smtClean="0"/>
              <a:t>biztosítása.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mindenkori hatalomnak azonban, amennyiben az uralkodó hatalmi viszonyok megtartása a célja, nem áll érdekében szabadjára engedni </a:t>
            </a:r>
            <a:r>
              <a:rPr lang="hu-HU" dirty="0" smtClean="0"/>
              <a:t>az új </a:t>
            </a:r>
            <a:r>
              <a:rPr lang="hu-HU" dirty="0"/>
              <a:t>társadalmi jelentéseket és képzeteket </a:t>
            </a:r>
            <a:r>
              <a:rPr lang="hu-HU" dirty="0" smtClean="0"/>
              <a:t>teremtő tevékenységeket</a:t>
            </a:r>
            <a:r>
              <a:rPr lang="hu-HU" dirty="0"/>
              <a:t>, azaz korlátozni fogja mind az </a:t>
            </a:r>
            <a:r>
              <a:rPr lang="hu-HU" dirty="0" smtClean="0"/>
              <a:t>általában vett alkotótevékenységet</a:t>
            </a:r>
            <a:r>
              <a:rPr lang="hu-HU" dirty="0"/>
              <a:t>, mind pedig a nyilvános kommunikációt, ami nem csupán tiltó vagy ellehetetlenítő intézkedésekkel történhet, de a kommunikációs csatornák kisajátításával és a közbeszéd taktikus </a:t>
            </a:r>
            <a:r>
              <a:rPr lang="hu-HU" dirty="0" err="1"/>
              <a:t>tematizálásával</a:t>
            </a:r>
            <a:r>
              <a:rPr lang="hu-HU" dirty="0"/>
              <a:t> is. </a:t>
            </a:r>
            <a:endParaRPr lang="hu-HU" dirty="0" smtClean="0"/>
          </a:p>
          <a:p>
            <a:pPr algn="just"/>
            <a:r>
              <a:rPr lang="hu-HU" dirty="0" smtClean="0"/>
              <a:t>Ide </a:t>
            </a:r>
            <a:r>
              <a:rPr lang="hu-HU" dirty="0"/>
              <a:t>kell betörni az új jelentéseknek és értelmeknek. A kritikai gondolkodásnak ugyanaz a színtere és közege, mint a tömegdemokráciák politikai marketingjének.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460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461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Politikai tett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84663"/>
            <a:ext cx="10515600" cy="5368834"/>
          </a:xfrm>
        </p:spPr>
        <p:txBody>
          <a:bodyPr>
            <a:normAutofit/>
          </a:bodyPr>
          <a:lstStyle/>
          <a:p>
            <a:pPr algn="just"/>
            <a:endParaRPr lang="hu-HU" dirty="0" smtClean="0"/>
          </a:p>
          <a:p>
            <a:pPr algn="just"/>
            <a:r>
              <a:rPr lang="hu-HU" dirty="0" smtClean="0"/>
              <a:t>A jelentések és a cselekvés kontextuálisak, a kontextust a hatalmi-kommunikációs viszonyok határozzák meg.</a:t>
            </a:r>
          </a:p>
          <a:p>
            <a:pPr algn="just"/>
            <a:r>
              <a:rPr lang="hu-HU" dirty="0" smtClean="0"/>
              <a:t>A </a:t>
            </a:r>
            <a:r>
              <a:rPr lang="hu-HU" dirty="0"/>
              <a:t>politikai </a:t>
            </a:r>
            <a:r>
              <a:rPr lang="hu-HU" dirty="0" smtClean="0"/>
              <a:t>cselekvések a </a:t>
            </a:r>
            <a:r>
              <a:rPr lang="hu-HU" dirty="0"/>
              <a:t>fennálló viszonyok </a:t>
            </a:r>
            <a:r>
              <a:rPr lang="hu-HU" dirty="0" smtClean="0"/>
              <a:t>között mindig értelmetlenek, és arra </a:t>
            </a:r>
            <a:r>
              <a:rPr lang="hu-HU" dirty="0"/>
              <a:t>ösztönöznek, hogy </a:t>
            </a:r>
            <a:r>
              <a:rPr lang="hu-HU" dirty="0" smtClean="0"/>
              <a:t>a </a:t>
            </a:r>
            <a:r>
              <a:rPr lang="hu-HU" b="1" dirty="0" smtClean="0"/>
              <a:t>kontextus</a:t>
            </a:r>
            <a:r>
              <a:rPr lang="hu-HU" dirty="0" smtClean="0"/>
              <a:t> megváltoztatásával</a:t>
            </a:r>
            <a:r>
              <a:rPr lang="hu-HU" dirty="0"/>
              <a:t>, vagyis a fennálló társadalmi-hatalmi viszonyok felbolygatásával biztosítsuk értelmességük feltételeit</a:t>
            </a:r>
            <a:r>
              <a:rPr lang="hu-HU" dirty="0" smtClean="0"/>
              <a:t>.</a:t>
            </a:r>
          </a:p>
          <a:p>
            <a:pPr algn="just"/>
            <a:r>
              <a:rPr lang="hu-HU" dirty="0" smtClean="0"/>
              <a:t>Egy </a:t>
            </a:r>
            <a:r>
              <a:rPr lang="hu-HU" dirty="0"/>
              <a:t>politikai tett mindenkor </a:t>
            </a:r>
            <a:r>
              <a:rPr lang="hu-HU" dirty="0" err="1"/>
              <a:t>dekonstruktív</a:t>
            </a:r>
            <a:r>
              <a:rPr lang="hu-HU" dirty="0"/>
              <a:t> gesztusokat tartalmaz, ellenkező esetben az ugyanaz mechanikus ismétlésévé, az őt lehetővé tevő feltételek, vagyis a fennálló társadalmi-hatalmi-kommunikációs viszonyok igenlésévé és megerősítésévé válik</a:t>
            </a:r>
            <a:r>
              <a:rPr lang="hu-HU" dirty="0" smtClean="0"/>
              <a:t>.</a:t>
            </a:r>
          </a:p>
          <a:p>
            <a:pPr marL="0" indent="0" algn="just">
              <a:buNone/>
            </a:pPr>
            <a:r>
              <a:rPr lang="hu-HU" dirty="0" smtClean="0"/>
              <a:t>		</a:t>
            </a:r>
          </a:p>
          <a:p>
            <a:pPr marL="0" indent="0" algn="just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b="1" dirty="0" smtClean="0"/>
              <a:t>- érintettség</a:t>
            </a:r>
          </a:p>
          <a:p>
            <a:pPr marL="0" indent="0" algn="just">
              <a:buNone/>
            </a:pPr>
            <a:r>
              <a:rPr lang="hu-HU" b="1" dirty="0" smtClean="0"/>
              <a:t>		- evidencia-szakadás</a:t>
            </a:r>
          </a:p>
          <a:p>
            <a:pPr marL="0" indent="0" algn="just">
              <a:buNone/>
            </a:pPr>
            <a:r>
              <a:rPr lang="hu-HU" b="1" dirty="0" smtClean="0"/>
              <a:t>		- átvezetés </a:t>
            </a:r>
          </a:p>
          <a:p>
            <a:pPr marL="0" indent="0" algn="just">
              <a:buNone/>
            </a:pPr>
            <a:r>
              <a:rPr lang="hu-HU" b="1" dirty="0" smtClean="0"/>
              <a:t>		- felszabadítás</a:t>
            </a:r>
          </a:p>
          <a:p>
            <a:pPr marL="0" indent="0" algn="just">
              <a:buNone/>
            </a:pPr>
            <a:r>
              <a:rPr lang="hu-HU" b="1" dirty="0" smtClean="0"/>
              <a:t>		- egyéni és közösségi autonómia</a:t>
            </a:r>
            <a:endParaRPr lang="hu-HU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484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8937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Az „elméleti” munka hatékonysága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41417"/>
            <a:ext cx="8596668" cy="50814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r>
              <a:rPr lang="hu-HU" sz="2200" dirty="0" smtClean="0"/>
              <a:t>Az autonómiaterv </a:t>
            </a:r>
            <a:r>
              <a:rPr lang="hu-HU" sz="2200" b="1" dirty="0" smtClean="0"/>
              <a:t>ténylegesen </a:t>
            </a:r>
            <a:r>
              <a:rPr lang="hu-HU" sz="2200" dirty="0" smtClean="0"/>
              <a:t>az intézmények és a bennük megtestesülő társadalmi jelentések dekonstrukciójaként bontakozik ki.</a:t>
            </a:r>
          </a:p>
          <a:p>
            <a:r>
              <a:rPr lang="hu-HU" sz="2200" dirty="0" smtClean="0"/>
              <a:t>Olyan terv, melyben az elméleti dimenzió (az intézmények átvilágítása és </a:t>
            </a:r>
            <a:r>
              <a:rPr lang="hu-HU" sz="2200" dirty="0" err="1" smtClean="0"/>
              <a:t>dekonstruktív</a:t>
            </a:r>
            <a:r>
              <a:rPr lang="hu-HU" sz="2200" dirty="0" smtClean="0"/>
              <a:t> kritikája) és a politikai dimenzió egymásra épül.</a:t>
            </a:r>
            <a:endParaRPr lang="hu-HU" sz="2200" dirty="0"/>
          </a:p>
          <a:p>
            <a:r>
              <a:rPr lang="hu-HU" sz="2200" b="1" dirty="0" smtClean="0"/>
              <a:t>Elméleti tevékenység </a:t>
            </a:r>
            <a:r>
              <a:rPr lang="hu-HU" sz="2200" b="1" dirty="0"/>
              <a:t>= </a:t>
            </a:r>
            <a:r>
              <a:rPr lang="hu-HU" sz="2200" b="1" dirty="0" smtClean="0"/>
              <a:t>politikai gyakorlat;</a:t>
            </a:r>
            <a:endParaRPr lang="hu-HU" sz="2200" dirty="0"/>
          </a:p>
          <a:p>
            <a:r>
              <a:rPr lang="hu-HU" sz="2200" dirty="0" smtClean="0"/>
              <a:t>(E felfogás közös forrása: Marx, 11. tézis Feuerbachról; </a:t>
            </a:r>
            <a:r>
              <a:rPr lang="hu-HU" sz="2200" dirty="0"/>
              <a:t>Marx – </a:t>
            </a:r>
            <a:r>
              <a:rPr lang="hu-HU" sz="2200" dirty="0" smtClean="0"/>
              <a:t>a filozófusok értelmezték a világot, a mi dolgunk, hogy megváltoztassuk; </a:t>
            </a:r>
            <a:r>
              <a:rPr lang="hu-HU" sz="2200" dirty="0" err="1" smtClean="0"/>
              <a:t>Castoriadis</a:t>
            </a:r>
            <a:r>
              <a:rPr lang="hu-HU" sz="2200" dirty="0"/>
              <a:t>: </a:t>
            </a:r>
            <a:r>
              <a:rPr lang="hu-HU" sz="2200" i="1" dirty="0" smtClean="0"/>
              <a:t>abból a célból</a:t>
            </a:r>
            <a:r>
              <a:rPr lang="hu-HU" sz="2200" dirty="0" smtClean="0"/>
              <a:t> értelmezni, hogy ezáltal megváltoztassuk a világot.)</a:t>
            </a:r>
          </a:p>
          <a:p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1614427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6099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Cornelius </a:t>
            </a:r>
            <a:r>
              <a:rPr lang="hu-HU" dirty="0" err="1" smtClean="0"/>
              <a:t>Castoriadis</a:t>
            </a:r>
            <a:r>
              <a:rPr lang="hu-HU" dirty="0" smtClean="0"/>
              <a:t> (1922-1997)</a:t>
            </a:r>
            <a:br>
              <a:rPr lang="hu-HU" dirty="0" smtClean="0"/>
            </a:br>
            <a:r>
              <a:rPr lang="hu-HU" dirty="0" smtClean="0"/>
              <a:t>Életrajzi momentumok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867989"/>
            <a:ext cx="8915400" cy="4990011"/>
          </a:xfrm>
        </p:spPr>
        <p:txBody>
          <a:bodyPr>
            <a:normAutofit fontScale="92500" lnSpcReduction="10000"/>
          </a:bodyPr>
          <a:lstStyle/>
          <a:p>
            <a:r>
              <a:rPr lang="hu-HU" sz="2200" dirty="0" smtClean="0"/>
              <a:t>Görög bevándorló, 1945-ben érkezik Párizsba.</a:t>
            </a:r>
          </a:p>
          <a:p>
            <a:r>
              <a:rPr lang="hu-HU" sz="2200" i="1" dirty="0" err="1" smtClean="0"/>
              <a:t>Socialisme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ou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Barbarie</a:t>
            </a:r>
            <a:r>
              <a:rPr lang="hu-HU" sz="2200" dirty="0" smtClean="0"/>
              <a:t> (1948-1967) – </a:t>
            </a:r>
            <a:r>
              <a:rPr lang="hu-HU" sz="2200" dirty="0" err="1" smtClean="0"/>
              <a:t>Castoriadis</a:t>
            </a:r>
            <a:r>
              <a:rPr lang="hu-HU" sz="2200" dirty="0" smtClean="0"/>
              <a:t> (</a:t>
            </a:r>
            <a:r>
              <a:rPr lang="hu-HU" sz="2200" dirty="0" err="1" smtClean="0"/>
              <a:t>Chaulieu</a:t>
            </a:r>
            <a:r>
              <a:rPr lang="hu-HU" sz="2200" dirty="0" smtClean="0"/>
              <a:t>),  </a:t>
            </a:r>
            <a:r>
              <a:rPr lang="hu-HU" sz="2200" dirty="0"/>
              <a:t>Cl. </a:t>
            </a:r>
            <a:r>
              <a:rPr lang="hu-HU" sz="2200" dirty="0" err="1" smtClean="0"/>
              <a:t>Lefort</a:t>
            </a:r>
            <a:r>
              <a:rPr lang="hu-HU" sz="2200" dirty="0" smtClean="0"/>
              <a:t> (</a:t>
            </a:r>
            <a:r>
              <a:rPr lang="hu-HU" sz="2200" dirty="0" err="1" smtClean="0"/>
              <a:t>Montal</a:t>
            </a:r>
            <a:r>
              <a:rPr lang="hu-HU" sz="2200" dirty="0" smtClean="0"/>
              <a:t>), </a:t>
            </a:r>
            <a:r>
              <a:rPr lang="hu-HU" sz="2200" dirty="0"/>
              <a:t>J-F.Lyotard, E. </a:t>
            </a:r>
            <a:r>
              <a:rPr lang="hu-HU" sz="2200" dirty="0" err="1"/>
              <a:t>Morin</a:t>
            </a:r>
            <a:r>
              <a:rPr lang="hu-HU" sz="2200" dirty="0"/>
              <a:t>, M. </a:t>
            </a:r>
            <a:r>
              <a:rPr lang="hu-HU" sz="2200" dirty="0" err="1" smtClean="0"/>
              <a:t>Richir</a:t>
            </a:r>
            <a:endParaRPr lang="hu-HU" sz="2200" dirty="0"/>
          </a:p>
          <a:p>
            <a:r>
              <a:rPr lang="hu-HU" sz="2200" dirty="0" smtClean="0"/>
              <a:t>Folyamatos kritikai elemzések mellett távolodás a kommunizmustól, a marxizmustól (</a:t>
            </a:r>
            <a:r>
              <a:rPr lang="hu-HU" sz="2200" i="1" dirty="0" smtClean="0"/>
              <a:t>Capitalisme </a:t>
            </a:r>
            <a:r>
              <a:rPr lang="hu-HU" sz="2200" i="1" dirty="0" err="1" smtClean="0"/>
              <a:t>moderne</a:t>
            </a:r>
            <a:r>
              <a:rPr lang="hu-HU" sz="2200" i="1" dirty="0" smtClean="0"/>
              <a:t> et </a:t>
            </a:r>
            <a:r>
              <a:rPr lang="hu-HU" sz="2200" i="1" dirty="0" err="1" smtClean="0"/>
              <a:t>révolution</a:t>
            </a:r>
            <a:r>
              <a:rPr lang="hu-HU" sz="2200" i="1" dirty="0" smtClean="0"/>
              <a:t>, La </a:t>
            </a:r>
            <a:r>
              <a:rPr lang="hu-HU" sz="2200" i="1" dirty="0" err="1" smtClean="0"/>
              <a:t>société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burocratique</a:t>
            </a:r>
            <a:r>
              <a:rPr lang="hu-HU" sz="2200" i="1" dirty="0" smtClean="0"/>
              <a:t>, Marxisme et </a:t>
            </a:r>
            <a:r>
              <a:rPr lang="hu-HU" sz="2200" i="1" dirty="0" err="1" smtClean="0"/>
              <a:t>théorie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révolutionnaire</a:t>
            </a:r>
            <a:r>
              <a:rPr lang="hu-HU" sz="2200" dirty="0" smtClean="0"/>
              <a:t>).</a:t>
            </a:r>
          </a:p>
          <a:p>
            <a:r>
              <a:rPr lang="hu-HU" sz="2200" dirty="0" smtClean="0"/>
              <a:t>1968 - La </a:t>
            </a:r>
            <a:r>
              <a:rPr lang="hu-HU" sz="2200" dirty="0" err="1" smtClean="0"/>
              <a:t>Brèche</a:t>
            </a:r>
            <a:r>
              <a:rPr lang="hu-HU" sz="2200" dirty="0" smtClean="0"/>
              <a:t> (1956)</a:t>
            </a:r>
          </a:p>
          <a:p>
            <a:r>
              <a:rPr lang="hu-HU" sz="2200" dirty="0" smtClean="0"/>
              <a:t>Közgazdász – OECD-nél statisztikai elemző</a:t>
            </a:r>
          </a:p>
          <a:p>
            <a:r>
              <a:rPr lang="hu-HU" sz="2200" dirty="0" smtClean="0"/>
              <a:t>Pszichoanalízis, analitikus praxis</a:t>
            </a:r>
          </a:p>
          <a:p>
            <a:r>
              <a:rPr lang="hu-HU" sz="2200" dirty="0" smtClean="0"/>
              <a:t>1975. </a:t>
            </a:r>
            <a:r>
              <a:rPr lang="hu-HU" sz="2200" i="1" dirty="0" err="1" smtClean="0"/>
              <a:t>L’institution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imaginaire</a:t>
            </a:r>
            <a:r>
              <a:rPr lang="hu-HU" sz="2200" i="1" dirty="0" smtClean="0"/>
              <a:t> de la </a:t>
            </a:r>
            <a:r>
              <a:rPr lang="hu-HU" sz="2200" i="1" dirty="0" err="1" smtClean="0"/>
              <a:t>société</a:t>
            </a:r>
            <a:endParaRPr lang="hu-HU" sz="2200" i="1" dirty="0" smtClean="0"/>
          </a:p>
          <a:p>
            <a:r>
              <a:rPr lang="hu-HU" sz="2200" dirty="0" smtClean="0"/>
              <a:t>EHESS</a:t>
            </a:r>
          </a:p>
          <a:p>
            <a:r>
              <a:rPr lang="hu-HU" sz="2200" i="1" dirty="0" smtClean="0"/>
              <a:t>Les </a:t>
            </a:r>
            <a:r>
              <a:rPr lang="hu-HU" sz="2200" i="1" dirty="0" err="1" smtClean="0"/>
              <a:t>Carrefours</a:t>
            </a:r>
            <a:r>
              <a:rPr lang="hu-HU" sz="2200" i="1" dirty="0" smtClean="0"/>
              <a:t> du </a:t>
            </a:r>
            <a:r>
              <a:rPr lang="hu-HU" sz="2200" i="1" dirty="0" err="1" smtClean="0"/>
              <a:t>labyrinthe</a:t>
            </a:r>
            <a:r>
              <a:rPr lang="hu-HU" sz="2200" i="1" dirty="0" smtClean="0"/>
              <a:t> I-VI.</a:t>
            </a:r>
          </a:p>
          <a:p>
            <a:r>
              <a:rPr lang="hu-HU" sz="2200" dirty="0" smtClean="0"/>
              <a:t>Közéleti aktivizmus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086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84069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társadalmi-történelmi világ tendenciái ellen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15737"/>
            <a:ext cx="10515600" cy="54080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dirty="0" smtClean="0"/>
              <a:t>Emlékeztető: A társadalom, a társadalmi világ – tudattalan önintézményesülés – az anonim társadalmi képzelőerő a forrása</a:t>
            </a:r>
          </a:p>
          <a:p>
            <a:r>
              <a:rPr lang="hu-HU" sz="2000" dirty="0" smtClean="0"/>
              <a:t>Heteronómia – az értékek és az intézmények </a:t>
            </a:r>
            <a:r>
              <a:rPr lang="hu-HU" sz="2000" dirty="0"/>
              <a:t>társadalmon </a:t>
            </a:r>
            <a:r>
              <a:rPr lang="hu-HU" sz="2000" dirty="0" smtClean="0"/>
              <a:t>kívüli eredete (transzcendencia, ősök, hagyomány, szükségszerű törvények stb.)</a:t>
            </a:r>
          </a:p>
          <a:p>
            <a:r>
              <a:rPr lang="hu-HU" sz="2000" dirty="0" smtClean="0"/>
              <a:t>Bezáródás – teljes egység – hagyomány</a:t>
            </a:r>
          </a:p>
          <a:p>
            <a:r>
              <a:rPr lang="hu-HU" sz="2000" dirty="0" smtClean="0"/>
              <a:t>A társadalmat minden ízében áthatják, uralják és fogva tartják ezek a tendenciák, melyekre a legkülönfélébb </a:t>
            </a:r>
            <a:r>
              <a:rPr lang="hu-HU" sz="2000" b="1" dirty="0" smtClean="0"/>
              <a:t>hatalmak</a:t>
            </a:r>
            <a:r>
              <a:rPr lang="hu-HU" sz="2000" dirty="0" smtClean="0"/>
              <a:t> épülnek, kisajátítva ezeket, végsősoron a politikai hatalom épül rájuk.</a:t>
            </a: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smtClean="0"/>
              <a:t>Forradalmi politika:</a:t>
            </a:r>
          </a:p>
          <a:p>
            <a:r>
              <a:rPr lang="hu-HU" sz="2000" dirty="0" smtClean="0"/>
              <a:t>Nyitás – rések, ékek</a:t>
            </a:r>
          </a:p>
          <a:p>
            <a:pPr>
              <a:buFontTx/>
              <a:buChar char="-"/>
            </a:pPr>
            <a:r>
              <a:rPr lang="hu-HU" sz="2000" dirty="0" smtClean="0"/>
              <a:t>(Az emberek) tudatra ébredése</a:t>
            </a:r>
          </a:p>
          <a:p>
            <a:pPr>
              <a:buFontTx/>
              <a:buChar char="-"/>
            </a:pPr>
            <a:r>
              <a:rPr lang="hu-HU" sz="2000" dirty="0" smtClean="0"/>
              <a:t>Autonómia</a:t>
            </a:r>
          </a:p>
          <a:p>
            <a:pPr>
              <a:buFontTx/>
              <a:buChar char="-"/>
            </a:pPr>
            <a:r>
              <a:rPr lang="hu-HU" sz="2000" dirty="0" err="1" smtClean="0"/>
              <a:t>Dekonstruktív</a:t>
            </a:r>
            <a:r>
              <a:rPr lang="hu-HU" sz="2000" dirty="0" smtClean="0"/>
              <a:t> kritika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 err="1" smtClean="0"/>
              <a:t>Ouvrir</a:t>
            </a:r>
            <a:r>
              <a:rPr lang="hu-HU" sz="2000" dirty="0" smtClean="0"/>
              <a:t> la </a:t>
            </a:r>
            <a:r>
              <a:rPr lang="hu-HU" sz="2000" dirty="0" err="1" smtClean="0"/>
              <a:t>dimension</a:t>
            </a:r>
            <a:r>
              <a:rPr lang="hu-HU" sz="2000" dirty="0" smtClean="0"/>
              <a:t> </a:t>
            </a:r>
            <a:r>
              <a:rPr lang="hu-HU" sz="2000" b="1" dirty="0" smtClean="0"/>
              <a:t>du</a:t>
            </a:r>
            <a:r>
              <a:rPr lang="hu-HU" sz="2000" dirty="0" smtClean="0"/>
              <a:t> </a:t>
            </a:r>
            <a:r>
              <a:rPr lang="hu-HU" sz="2000" dirty="0" err="1" smtClean="0"/>
              <a:t>politique</a:t>
            </a:r>
            <a:r>
              <a:rPr lang="hu-HU" sz="2000" dirty="0" smtClean="0"/>
              <a:t> </a:t>
            </a:r>
            <a:r>
              <a:rPr lang="hu-HU" sz="2000" i="1" dirty="0" err="1" smtClean="0"/>
              <a:t>contre</a:t>
            </a:r>
            <a:r>
              <a:rPr lang="hu-HU" sz="2000" dirty="0" smtClean="0"/>
              <a:t> </a:t>
            </a:r>
            <a:r>
              <a:rPr lang="hu-HU" sz="2000" dirty="0" err="1" smtClean="0"/>
              <a:t>mais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dans</a:t>
            </a:r>
            <a:r>
              <a:rPr lang="hu-HU" sz="2000" i="1" dirty="0" smtClean="0"/>
              <a:t> </a:t>
            </a:r>
            <a:r>
              <a:rPr lang="hu-HU" sz="2000" b="1" dirty="0" smtClean="0"/>
              <a:t>la</a:t>
            </a:r>
            <a:r>
              <a:rPr lang="hu-HU" sz="2000" dirty="0" smtClean="0"/>
              <a:t> </a:t>
            </a:r>
            <a:r>
              <a:rPr lang="hu-HU" sz="2000" dirty="0" err="1" smtClean="0"/>
              <a:t>politique</a:t>
            </a:r>
            <a:r>
              <a:rPr lang="hu-HU" sz="2000" dirty="0" smtClean="0"/>
              <a:t> (</a:t>
            </a:r>
            <a:r>
              <a:rPr lang="hu-HU" sz="2000" dirty="0" err="1" smtClean="0"/>
              <a:t>contre-politique</a:t>
            </a:r>
            <a:r>
              <a:rPr lang="hu-HU" sz="2000" dirty="0" smtClean="0"/>
              <a:t>, </a:t>
            </a:r>
            <a:r>
              <a:rPr lang="hu-HU" sz="2000" dirty="0" err="1" smtClean="0"/>
              <a:t>contre-culture</a:t>
            </a:r>
            <a:r>
              <a:rPr lang="hu-HU" sz="2000" dirty="0" smtClean="0"/>
              <a:t> etc.)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29204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78119"/>
          </a:xfrm>
        </p:spPr>
        <p:txBody>
          <a:bodyPr/>
          <a:lstStyle/>
          <a:p>
            <a:pPr algn="ctr"/>
            <a:r>
              <a:rPr lang="hu-HU" dirty="0" smtClean="0"/>
              <a:t>Ellenállás - autonómia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77334" y="1593669"/>
            <a:ext cx="8596668" cy="5264331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 smtClean="0"/>
              <a:t>Miért jár együtt ellenállás és autonómia?</a:t>
            </a:r>
          </a:p>
          <a:p>
            <a:pPr marL="0" indent="0">
              <a:buNone/>
            </a:pPr>
            <a:r>
              <a:rPr lang="hu-HU" sz="2000" b="1" dirty="0" smtClean="0"/>
              <a:t>Az (egyéni és közösségi) autonómia tervét mindenkor fenyegeti:</a:t>
            </a:r>
          </a:p>
          <a:p>
            <a:pPr>
              <a:buFontTx/>
              <a:buChar char="-"/>
            </a:pPr>
            <a:r>
              <a:rPr lang="hu-HU" sz="2000" dirty="0" smtClean="0"/>
              <a:t>A társadalom (ön)intézményesülésének </a:t>
            </a:r>
            <a:r>
              <a:rPr lang="hu-HU" sz="2000" b="1" dirty="0" smtClean="0"/>
              <a:t>tudattalan</a:t>
            </a:r>
            <a:r>
              <a:rPr lang="hu-HU" sz="2000" dirty="0" smtClean="0"/>
              <a:t> folyamata;</a:t>
            </a:r>
          </a:p>
          <a:p>
            <a:pPr>
              <a:buFontTx/>
              <a:buChar char="-"/>
            </a:pPr>
            <a:r>
              <a:rPr lang="hu-HU" sz="2000" dirty="0" smtClean="0"/>
              <a:t>A </a:t>
            </a:r>
            <a:r>
              <a:rPr lang="hu-HU" sz="2000" b="1" dirty="0" smtClean="0"/>
              <a:t>hatalom</a:t>
            </a:r>
            <a:r>
              <a:rPr lang="hu-HU" sz="2000" dirty="0" smtClean="0"/>
              <a:t>, hatalmi játszmák, a társadalmat leuraló politika, amely és amelynek tettei kimerülnek a hatalom megszerzéséért és megőrzéséért végrehajtott taktikai cselekvésekben vagy alárendelődnek ezeknek;</a:t>
            </a:r>
          </a:p>
          <a:p>
            <a:pPr>
              <a:buFontTx/>
              <a:buChar char="-"/>
            </a:pPr>
            <a:r>
              <a:rPr lang="hu-HU" sz="2000" dirty="0" smtClean="0"/>
              <a:t>Ez az uralom nem más, mint a társadalmi (politikai, gazdasági stb.) élet mezőinek uralása és ellenőrzése, főleg </a:t>
            </a:r>
            <a:r>
              <a:rPr lang="hu-HU" sz="2000" b="1" dirty="0" smtClean="0"/>
              <a:t>a nyilvános kommunikáció</a:t>
            </a:r>
            <a:r>
              <a:rPr lang="hu-HU" sz="2000" dirty="0" smtClean="0"/>
              <a:t>é. Az államhatalom tendenciózusan le- és bezárja, megmerevíti, s ezzel lebénítja a társadalmat, mert így képes biztosítani azokat a szilárd intézményi kereteket, melyek között  tényleges társadalmi élet kibontakozhat;</a:t>
            </a:r>
          </a:p>
          <a:p>
            <a:pPr>
              <a:buFontTx/>
              <a:buChar char="-"/>
            </a:pPr>
            <a:r>
              <a:rPr lang="hu-HU" sz="2000" dirty="0" smtClean="0"/>
              <a:t>A hatalom minden megnyilvánulási formájában arra fog törekedni, hogy </a:t>
            </a:r>
            <a:r>
              <a:rPr lang="hu-HU" sz="2000" b="1" dirty="0" smtClean="0"/>
              <a:t>kisajátítsa</a:t>
            </a:r>
            <a:r>
              <a:rPr lang="hu-HU" sz="2000" dirty="0" smtClean="0"/>
              <a:t> a társadalmi mezők teljességét, és különösen a nyilvánosságot. </a:t>
            </a:r>
          </a:p>
          <a:p>
            <a:pPr marL="0" indent="0">
              <a:buNone/>
            </a:pP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199631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47490"/>
          </a:xfrm>
        </p:spPr>
        <p:txBody>
          <a:bodyPr/>
          <a:lstStyle/>
          <a:p>
            <a:pPr algn="ctr"/>
            <a:r>
              <a:rPr lang="hu-HU" dirty="0" smtClean="0"/>
              <a:t>Az indulás és a választás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567543"/>
            <a:ext cx="8915400" cy="5172891"/>
          </a:xfrm>
        </p:spPr>
        <p:txBody>
          <a:bodyPr>
            <a:noAutofit/>
          </a:bodyPr>
          <a:lstStyle/>
          <a:p>
            <a:pPr algn="just"/>
            <a:r>
              <a:rPr lang="hu-HU" sz="2200" dirty="0" smtClean="0"/>
              <a:t>„A </a:t>
            </a:r>
            <a:r>
              <a:rPr lang="hu-HU" sz="2200" dirty="0"/>
              <a:t>forradalmi marxizmusból kiindulva érkeztünk el oda, ahol választani kellett a között, hogy inkább marxisták maradjunk, vagy inkább forradalmárok; a tanhoz maradjunk hűségesek, mely már jó ideje nem hozza lázba sem a gondolkodást, sem a cselekvést, vagy </a:t>
            </a:r>
            <a:r>
              <a:rPr lang="hu-HU" sz="2200" dirty="0" smtClean="0"/>
              <a:t>pedig a </a:t>
            </a:r>
            <a:r>
              <a:rPr lang="hu-HU" sz="2200" dirty="0"/>
              <a:t>társadalom radikális </a:t>
            </a:r>
            <a:r>
              <a:rPr lang="hu-HU" sz="2200" dirty="0" smtClean="0"/>
              <a:t>átalakításának gondolatához, </a:t>
            </a:r>
            <a:r>
              <a:rPr lang="hu-HU" sz="2200" dirty="0"/>
              <a:t>ami először is azt követeli meg, hogy értsük, amit át akarunk alakítani, és pontosan azonosítsuk be azt, ami </a:t>
            </a:r>
            <a:r>
              <a:rPr lang="hu-HU" sz="2200" i="1" dirty="0"/>
              <a:t>a társadalomban valóban kérdőre vonja ezt a társadalmat</a:t>
            </a:r>
            <a:r>
              <a:rPr lang="hu-HU" sz="2200" dirty="0"/>
              <a:t> és harcba száll a jelenlegi formájával</a:t>
            </a:r>
            <a:r>
              <a:rPr lang="hu-HU" sz="2200" dirty="0" smtClean="0"/>
              <a:t>.”</a:t>
            </a:r>
            <a:r>
              <a:rPr lang="hu-HU" sz="2200" i="1" dirty="0" smtClean="0"/>
              <a:t>(</a:t>
            </a:r>
            <a:r>
              <a:rPr lang="hu-HU" sz="2200" i="1" dirty="0" err="1" smtClean="0"/>
              <a:t>L’institution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imaginaire</a:t>
            </a:r>
            <a:r>
              <a:rPr lang="hu-HU" sz="2200" i="1" dirty="0" smtClean="0"/>
              <a:t> de la </a:t>
            </a:r>
            <a:r>
              <a:rPr lang="hu-HU" sz="2200" i="1" dirty="0" err="1" smtClean="0"/>
              <a:t>société</a:t>
            </a:r>
            <a:r>
              <a:rPr lang="hu-HU" sz="2200" i="1" dirty="0" smtClean="0"/>
              <a:t>)</a:t>
            </a:r>
          </a:p>
          <a:p>
            <a:pPr algn="just"/>
            <a:r>
              <a:rPr lang="hu-HU" sz="2200" b="1" dirty="0" err="1" smtClean="0"/>
              <a:t>Germe</a:t>
            </a:r>
            <a:r>
              <a:rPr lang="hu-HU" sz="2200" dirty="0" smtClean="0"/>
              <a:t> – csíra, nem a feloldhatatlan ellenététek (osztályharc) robbanásaként vezet a forradalom (kontrollálhatatlan) változásokhoz, hanem olyan konfliktusok megértés és megvilágító erejű kikérdezése (</a:t>
            </a:r>
            <a:r>
              <a:rPr lang="hu-HU" sz="2200" dirty="0" err="1" smtClean="0"/>
              <a:t>élucidation</a:t>
            </a:r>
            <a:r>
              <a:rPr lang="hu-HU" sz="2200" dirty="0" smtClean="0"/>
              <a:t>), melyek egyúttal a megoldást is magukban hordozzák.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05846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6679"/>
          </a:xfrm>
        </p:spPr>
        <p:txBody>
          <a:bodyPr/>
          <a:lstStyle/>
          <a:p>
            <a:pPr algn="ctr"/>
            <a:r>
              <a:rPr lang="hu-HU" dirty="0" smtClean="0"/>
              <a:t>Kordiagnózis: Az értelemadás kudarca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410790"/>
            <a:ext cx="8915400" cy="5447210"/>
          </a:xfrm>
        </p:spPr>
        <p:txBody>
          <a:bodyPr>
            <a:normAutofit/>
          </a:bodyPr>
          <a:lstStyle/>
          <a:p>
            <a:pPr algn="just"/>
            <a:r>
              <a:rPr lang="hu-HU" sz="2000" dirty="0"/>
              <a:t>A társadalom jelenkori válságának átvilágítása:</a:t>
            </a:r>
          </a:p>
          <a:p>
            <a:pPr algn="just">
              <a:buFontTx/>
              <a:buChar char="-"/>
            </a:pPr>
            <a:r>
              <a:rPr lang="hu-HU" sz="2000" dirty="0"/>
              <a:t>értelemvesztés, kiüresedés, üres formák ismétlése, konformizmus, apátia, felelőtlenség és cinizmus</a:t>
            </a:r>
          </a:p>
          <a:p>
            <a:pPr algn="just">
              <a:buFontTx/>
              <a:buChar char="-"/>
            </a:pPr>
            <a:r>
              <a:rPr lang="hu-HU" sz="2000" dirty="0" smtClean="0"/>
              <a:t>mindent </a:t>
            </a:r>
            <a:r>
              <a:rPr lang="hu-HU" sz="2000" dirty="0"/>
              <a:t>leural a korlátlan növekedés, a racionális uralom, az öncélú, korlátlan fogyasztás stb. kapitalista eszméje.</a:t>
            </a:r>
          </a:p>
          <a:p>
            <a:pPr algn="just"/>
            <a:r>
              <a:rPr lang="hu-HU" sz="2000" dirty="0"/>
              <a:t>A mindent elárasztó </a:t>
            </a:r>
            <a:r>
              <a:rPr lang="hu-HU" sz="2000" dirty="0" err="1"/>
              <a:t>jelentéstelenségben</a:t>
            </a:r>
            <a:r>
              <a:rPr lang="hu-HU" sz="2000" dirty="0"/>
              <a:t> és jelentéktelenségben </a:t>
            </a:r>
            <a:r>
              <a:rPr lang="hu-HU" sz="2000" b="1" dirty="0"/>
              <a:t>(La </a:t>
            </a:r>
            <a:r>
              <a:rPr lang="hu-HU" sz="2000" b="1" dirty="0" err="1"/>
              <a:t>montée</a:t>
            </a:r>
            <a:r>
              <a:rPr lang="hu-HU" sz="2000" b="1" dirty="0"/>
              <a:t> de </a:t>
            </a:r>
            <a:r>
              <a:rPr lang="hu-HU" sz="2000" b="1" dirty="0" err="1"/>
              <a:t>l’insignifiance</a:t>
            </a:r>
            <a:r>
              <a:rPr lang="hu-HU" sz="2000" b="1" dirty="0"/>
              <a:t>)</a:t>
            </a:r>
            <a:r>
              <a:rPr lang="hu-HU" sz="2000" dirty="0"/>
              <a:t>, az értelem- és értékvesztésben fásulttá leszünk, amiből csak a meglévő tudatos, nyilvános és közösségi kérdőre vonásával és új formák teremtésével sikerülhet kilábalni. Ez „új létmódokat”, „a világ megragadásának, ábrázolásának, a világban lakozásnak új módjait” (</a:t>
            </a:r>
            <a:r>
              <a:rPr lang="hu-HU" sz="2000" dirty="0" err="1"/>
              <a:t>Derrida</a:t>
            </a:r>
            <a:r>
              <a:rPr lang="hu-HU" sz="2000" dirty="0"/>
              <a:t>) ígéri.</a:t>
            </a:r>
          </a:p>
          <a:p>
            <a:pPr algn="just"/>
            <a:r>
              <a:rPr lang="hu-HU" sz="2000" dirty="0"/>
              <a:t>Vagyis a háttérben az értelemadás kudarca, új értelmek teremtésére irányuló erők kimerülése áll</a:t>
            </a:r>
          </a:p>
        </p:txBody>
      </p:sp>
    </p:spTree>
    <p:extLst>
      <p:ext uri="{BB962C8B-B14F-4D97-AF65-F5344CB8AC3E}">
        <p14:creationId xmlns:p14="http://schemas.microsoft.com/office/powerpoint/2010/main" val="3539627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forradalmi politika valódi értelme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58986"/>
            <a:ext cx="10515600" cy="5525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hu-HU" dirty="0" smtClean="0"/>
          </a:p>
          <a:p>
            <a:pPr algn="just"/>
            <a:r>
              <a:rPr lang="hu-HU" sz="2200" dirty="0" smtClean="0"/>
              <a:t>„…a </a:t>
            </a:r>
            <a:r>
              <a:rPr lang="hu-HU" sz="2200" dirty="0"/>
              <a:t>modern társadalom válsága nem </a:t>
            </a:r>
            <a:r>
              <a:rPr lang="hu-HU" sz="2200" dirty="0" smtClean="0"/>
              <a:t>kiúttalan. </a:t>
            </a:r>
            <a:r>
              <a:rPr lang="hu-HU" sz="2200" i="1" dirty="0" smtClean="0"/>
              <a:t>Csírá</a:t>
            </a:r>
            <a:r>
              <a:rPr lang="hu-HU" sz="2200" dirty="0" smtClean="0"/>
              <a:t>jában </a:t>
            </a:r>
            <a:r>
              <a:rPr lang="hu-HU" sz="2200" dirty="0"/>
              <a:t>magában hordozza az újat, ami felbukkanóban van. Azonban az új nem fog automatikusan érvényre jutni. </a:t>
            </a:r>
            <a:r>
              <a:rPr lang="hu-HU" sz="2200" i="1" dirty="0"/>
              <a:t>Kiemelkedés</a:t>
            </a:r>
            <a:r>
              <a:rPr lang="hu-HU" sz="2200" dirty="0"/>
              <a:t>e az embereknek a társadalomban </a:t>
            </a:r>
            <a:r>
              <a:rPr lang="hu-HU" sz="2200" dirty="0" smtClean="0"/>
              <a:t>végbe vitt </a:t>
            </a:r>
            <a:r>
              <a:rPr lang="hu-HU" sz="2200" dirty="0"/>
              <a:t>tetteire támaszkodik, állandó és állhatatos ellenállásukra és harcukra, gyakran nem tudatos tevékenységükre. Ám az új addig nem is teljesedik ki vagy be, nem telepszik meg egy új társadalmi rendszerként mint a társadalmi élet új típusa, amíg nem válik egy bizonyos ponton a </a:t>
            </a:r>
            <a:r>
              <a:rPr lang="hu-HU" sz="2200" i="1" dirty="0"/>
              <a:t>tudatos aktivitás</a:t>
            </a:r>
            <a:r>
              <a:rPr lang="hu-HU" sz="2200" dirty="0"/>
              <a:t> tárgyává, az emberek tömegének tudatos tevékenységévé. </a:t>
            </a:r>
            <a:r>
              <a:rPr lang="hu-HU" sz="2200" i="1" dirty="0"/>
              <a:t>Segíteni</a:t>
            </a:r>
            <a:r>
              <a:rPr lang="hu-HU" sz="2200" dirty="0"/>
              <a:t> elkezdeni (elkezdődni) ezt a tudatos tevékenységet, segíteni kibontakozásában mindenkor, amikor megnyilatkozik, ez számunkra az igazán új értelem, melyet a „forradalmi politika” szavaknak </a:t>
            </a:r>
            <a:r>
              <a:rPr lang="hu-HU" sz="2200" i="1" dirty="0"/>
              <a:t>hordozniuk kell</a:t>
            </a:r>
            <a:r>
              <a:rPr lang="hu-HU" sz="2200" dirty="0" smtClean="0"/>
              <a:t>.” </a:t>
            </a:r>
            <a:r>
              <a:rPr lang="hu-HU" sz="2200" i="1" dirty="0" smtClean="0"/>
              <a:t>(La </a:t>
            </a:r>
            <a:r>
              <a:rPr lang="hu-HU" sz="2200" i="1" dirty="0" err="1" smtClean="0"/>
              <a:t>crise</a:t>
            </a:r>
            <a:r>
              <a:rPr lang="hu-HU" sz="2200" i="1" dirty="0" smtClean="0"/>
              <a:t> du </a:t>
            </a:r>
            <a:r>
              <a:rPr lang="hu-HU" sz="2200" i="1" dirty="0" err="1" smtClean="0"/>
              <a:t>monde</a:t>
            </a:r>
            <a:r>
              <a:rPr lang="hu-HU" sz="2200" i="1" dirty="0" smtClean="0"/>
              <a:t> </a:t>
            </a:r>
            <a:r>
              <a:rPr lang="hu-HU" sz="2200" i="1" dirty="0" err="1" smtClean="0"/>
              <a:t>moderne</a:t>
            </a:r>
            <a:r>
              <a:rPr lang="hu-HU" sz="2200" i="1" dirty="0" smtClean="0"/>
              <a:t>)</a:t>
            </a:r>
            <a:endParaRPr lang="hu-HU" sz="2200" i="1" dirty="0"/>
          </a:p>
        </p:txBody>
      </p:sp>
    </p:spTree>
    <p:extLst>
      <p:ext uri="{BB962C8B-B14F-4D97-AF65-F5344CB8AC3E}">
        <p14:creationId xmlns:p14="http://schemas.microsoft.com/office/powerpoint/2010/main" val="284919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F</a:t>
            </a:r>
            <a:r>
              <a:rPr lang="hu-HU" dirty="0" smtClean="0"/>
              <a:t>orradalmak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883617"/>
              </p:ext>
            </p:extLst>
          </p:nvPr>
        </p:nvGraphicFramePr>
        <p:xfrm>
          <a:off x="1449978" y="2063931"/>
          <a:ext cx="10424158" cy="453281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313679">
                  <a:extLst>
                    <a:ext uri="{9D8B030D-6E8A-4147-A177-3AD203B41FA5}">
                      <a16:colId xmlns:a16="http://schemas.microsoft.com/office/drawing/2014/main" val="1549768184"/>
                    </a:ext>
                  </a:extLst>
                </a:gridCol>
                <a:gridCol w="5110479">
                  <a:extLst>
                    <a:ext uri="{9D8B030D-6E8A-4147-A177-3AD203B41FA5}">
                      <a16:colId xmlns:a16="http://schemas.microsoft.com/office/drawing/2014/main" val="3099839934"/>
                    </a:ext>
                  </a:extLst>
                </a:gridCol>
              </a:tblGrid>
              <a:tr h="7817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</a:rPr>
                        <a:t>A</a:t>
                      </a:r>
                      <a:r>
                        <a:rPr lang="hu-HU" sz="1800" b="1" baseline="0" dirty="0" smtClean="0">
                          <a:effectLst/>
                        </a:rPr>
                        <a:t> marxista forradalom-koncepció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effectLst/>
                        </a:rPr>
                        <a:t>A forradalmi politika</a:t>
                      </a:r>
                      <a:r>
                        <a:rPr lang="hu-HU" sz="1800" b="1" baseline="0" dirty="0" smtClean="0">
                          <a:effectLst/>
                        </a:rPr>
                        <a:t> valódi értelme</a:t>
                      </a:r>
                      <a:endParaRPr lang="hu-H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223405"/>
                  </a:ext>
                </a:extLst>
              </a:tr>
              <a:tr h="25677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 történelem és a társadalom leíró magyarázata elmélete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Természeti, biológiai vagy funkcionális tényezők alapján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- Egy racionális lény, racionális cselekvése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 társadalom tudattalan önintézményesülési folyamatainak megvilágítása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Tudatosítás, felvilágosítás, felvilágosodás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876639"/>
                  </a:ext>
                </a:extLst>
              </a:tr>
              <a:tr h="11833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 társadalmi-történelmi alapjában</a:t>
                      </a:r>
                      <a:r>
                        <a:rPr lang="hu-HU" sz="1800" baseline="0" dirty="0" smtClean="0">
                          <a:effectLst/>
                        </a:rPr>
                        <a:t> valami eredendőbb áll: természet, </a:t>
                      </a:r>
                      <a:r>
                        <a:rPr lang="hu-HU" sz="1800" baseline="0" dirty="0" err="1" smtClean="0">
                          <a:effectLst/>
                        </a:rPr>
                        <a:t>interszubjektivitás</a:t>
                      </a:r>
                      <a:r>
                        <a:rPr lang="hu-HU" sz="1800" baseline="0" dirty="0" smtClean="0">
                          <a:effectLst/>
                        </a:rPr>
                        <a:t> 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</a:rPr>
                        <a:t>A társadalmi-történelmi eredendő teremtés, nem alapul másra, és meghaladja</a:t>
                      </a:r>
                      <a:r>
                        <a:rPr lang="hu-HU" sz="1800" baseline="0" dirty="0" smtClean="0">
                          <a:effectLst/>
                        </a:rPr>
                        <a:t> az </a:t>
                      </a:r>
                      <a:r>
                        <a:rPr lang="hu-HU" sz="1800" baseline="0" dirty="0" err="1" smtClean="0">
                          <a:effectLst/>
                        </a:rPr>
                        <a:t>interszubjektivitást</a:t>
                      </a:r>
                      <a:r>
                        <a:rPr lang="hu-HU" sz="1800" baseline="0" dirty="0" smtClean="0">
                          <a:effectLst/>
                        </a:rPr>
                        <a:t>.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8931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23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8544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társadalom képzetes intézményesülése (</a:t>
            </a:r>
            <a:r>
              <a:rPr lang="hu-HU" i="1" dirty="0" err="1" smtClean="0"/>
              <a:t>L’institution</a:t>
            </a:r>
            <a:r>
              <a:rPr lang="hu-HU" i="1" dirty="0" smtClean="0"/>
              <a:t> </a:t>
            </a:r>
            <a:r>
              <a:rPr lang="hu-HU" i="1" dirty="0" err="1" smtClean="0"/>
              <a:t>imaginaire</a:t>
            </a:r>
            <a:r>
              <a:rPr lang="hu-HU" i="1" dirty="0" smtClean="0"/>
              <a:t> de la </a:t>
            </a:r>
            <a:r>
              <a:rPr lang="hu-HU" i="1" dirty="0" err="1" smtClean="0"/>
              <a:t>société</a:t>
            </a:r>
            <a:r>
              <a:rPr lang="hu-HU" dirty="0" smtClean="0"/>
              <a:t> - 1975)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1724297"/>
            <a:ext cx="8915400" cy="50422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b="1" u="sng" dirty="0" smtClean="0"/>
              <a:t>Alapfogalmak:</a:t>
            </a:r>
          </a:p>
          <a:p>
            <a:pPr algn="just"/>
            <a:r>
              <a:rPr lang="hu-HU" b="1" dirty="0"/>
              <a:t>t</a:t>
            </a:r>
            <a:r>
              <a:rPr lang="hu-HU" b="1" dirty="0" smtClean="0"/>
              <a:t>eremtés </a:t>
            </a:r>
            <a:r>
              <a:rPr lang="hu-HU" i="1" dirty="0" smtClean="0"/>
              <a:t>(</a:t>
            </a:r>
            <a:r>
              <a:rPr lang="hu-HU" i="1" dirty="0" err="1" smtClean="0"/>
              <a:t>création</a:t>
            </a:r>
            <a:r>
              <a:rPr lang="hu-HU" i="1" dirty="0" smtClean="0"/>
              <a:t>)- </a:t>
            </a:r>
            <a:r>
              <a:rPr lang="hu-HU" i="1" dirty="0" err="1" smtClean="0"/>
              <a:t>emergence</a:t>
            </a:r>
            <a:endParaRPr lang="hu-HU" i="1" dirty="0" smtClean="0"/>
          </a:p>
          <a:p>
            <a:pPr algn="just"/>
            <a:r>
              <a:rPr lang="hu-HU" b="1" dirty="0" smtClean="0"/>
              <a:t>társadalmi </a:t>
            </a:r>
            <a:r>
              <a:rPr lang="hu-HU" b="1" dirty="0"/>
              <a:t>képzetes jelentések </a:t>
            </a:r>
            <a:r>
              <a:rPr lang="hu-HU" i="1" dirty="0"/>
              <a:t>(</a:t>
            </a:r>
            <a:r>
              <a:rPr lang="hu-HU" i="1" dirty="0" err="1"/>
              <a:t>significations</a:t>
            </a:r>
            <a:r>
              <a:rPr lang="hu-HU" i="1" dirty="0"/>
              <a:t> </a:t>
            </a:r>
            <a:r>
              <a:rPr lang="hu-HU" i="1" dirty="0" err="1"/>
              <a:t>imaginaires</a:t>
            </a:r>
            <a:r>
              <a:rPr lang="hu-HU" i="1" dirty="0"/>
              <a:t> </a:t>
            </a:r>
            <a:r>
              <a:rPr lang="hu-HU" i="1" dirty="0" err="1" smtClean="0"/>
              <a:t>sociales</a:t>
            </a:r>
            <a:r>
              <a:rPr lang="hu-HU" i="1" dirty="0" smtClean="0"/>
              <a:t>)</a:t>
            </a:r>
          </a:p>
          <a:p>
            <a:pPr algn="just"/>
            <a:r>
              <a:rPr lang="hu-HU" b="1" dirty="0" smtClean="0"/>
              <a:t>radikális képzelet</a:t>
            </a:r>
            <a:r>
              <a:rPr lang="hu-HU" i="1" dirty="0" smtClean="0"/>
              <a:t> - </a:t>
            </a:r>
            <a:r>
              <a:rPr lang="hu-HU" b="1" dirty="0" smtClean="0"/>
              <a:t>társadalmi képzelőerő </a:t>
            </a:r>
            <a:r>
              <a:rPr lang="hu-HU" i="1" dirty="0" smtClean="0"/>
              <a:t>(</a:t>
            </a:r>
            <a:r>
              <a:rPr lang="hu-HU" i="1" dirty="0" err="1" smtClean="0"/>
              <a:t>imagination</a:t>
            </a:r>
            <a:r>
              <a:rPr lang="hu-HU" i="1" dirty="0" smtClean="0"/>
              <a:t> </a:t>
            </a:r>
            <a:r>
              <a:rPr lang="hu-HU" i="1" dirty="0" err="1" smtClean="0"/>
              <a:t>radicale</a:t>
            </a:r>
            <a:r>
              <a:rPr lang="hu-HU" i="1" dirty="0" smtClean="0"/>
              <a:t> - </a:t>
            </a:r>
            <a:r>
              <a:rPr lang="hu-HU" i="1" dirty="0" err="1" smtClean="0"/>
              <a:t>imaginaire</a:t>
            </a:r>
            <a:r>
              <a:rPr lang="hu-HU" i="1" dirty="0" smtClean="0"/>
              <a:t> </a:t>
            </a:r>
            <a:r>
              <a:rPr lang="hu-HU" i="1" dirty="0" err="1" smtClean="0"/>
              <a:t>social</a:t>
            </a:r>
            <a:r>
              <a:rPr lang="hu-HU" i="1" dirty="0" smtClean="0"/>
              <a:t>)</a:t>
            </a:r>
          </a:p>
          <a:p>
            <a:pPr algn="just"/>
            <a:r>
              <a:rPr lang="hu-HU" b="1" dirty="0" smtClean="0"/>
              <a:t>intézményesítő társadalom -  intézményesült társadalom </a:t>
            </a:r>
            <a:r>
              <a:rPr lang="hu-HU" i="1" dirty="0" smtClean="0"/>
              <a:t>(</a:t>
            </a:r>
            <a:r>
              <a:rPr lang="hu-HU" i="1" dirty="0" err="1" smtClean="0"/>
              <a:t>société</a:t>
            </a:r>
            <a:r>
              <a:rPr lang="hu-HU" i="1" dirty="0" smtClean="0"/>
              <a:t> </a:t>
            </a:r>
            <a:r>
              <a:rPr lang="hu-HU" i="1" dirty="0" err="1" smtClean="0"/>
              <a:t>instituante</a:t>
            </a:r>
            <a:r>
              <a:rPr lang="hu-HU" i="1" dirty="0" smtClean="0"/>
              <a:t> et </a:t>
            </a:r>
            <a:r>
              <a:rPr lang="hu-HU" i="1" dirty="0" err="1" smtClean="0"/>
              <a:t>société</a:t>
            </a:r>
            <a:r>
              <a:rPr lang="hu-HU" i="1" dirty="0" smtClean="0"/>
              <a:t> </a:t>
            </a:r>
            <a:r>
              <a:rPr lang="hu-HU" i="1" dirty="0" err="1" smtClean="0"/>
              <a:t>instituée</a:t>
            </a:r>
            <a:r>
              <a:rPr lang="hu-HU" i="1" dirty="0" smtClean="0"/>
              <a:t>)</a:t>
            </a:r>
            <a:endParaRPr lang="hu-HU" b="1" dirty="0" smtClean="0"/>
          </a:p>
          <a:p>
            <a:pPr algn="just"/>
            <a:r>
              <a:rPr lang="hu-HU" b="1" dirty="0" smtClean="0"/>
              <a:t>magma</a:t>
            </a:r>
          </a:p>
          <a:p>
            <a:pPr marL="0" indent="0" algn="just">
              <a:buNone/>
            </a:pPr>
            <a:r>
              <a:rPr lang="hu-HU" b="1" u="sng" dirty="0" smtClean="0"/>
              <a:t>Kiindulópont:</a:t>
            </a:r>
            <a:endParaRPr lang="hu-HU" b="1" u="sng" dirty="0"/>
          </a:p>
          <a:p>
            <a:pPr algn="just"/>
            <a:r>
              <a:rPr lang="hu-HU" dirty="0"/>
              <a:t>„A társadalom születését és a történelem alakulását nem lehet természeti, biológiai vagy egyéb </a:t>
            </a:r>
            <a:r>
              <a:rPr lang="hu-HU" dirty="0" smtClean="0"/>
              <a:t>(funkcionális) tényezőkkel «magyarázni</a:t>
            </a:r>
            <a:r>
              <a:rPr lang="hu-HU" dirty="0"/>
              <a:t>», ahogyan egy «racionális» lény (az </a:t>
            </a:r>
            <a:r>
              <a:rPr lang="hu-HU" dirty="0" smtClean="0"/>
              <a:t>ember, Isten) </a:t>
            </a:r>
            <a:r>
              <a:rPr lang="hu-HU" dirty="0"/>
              <a:t>«racionális» tevékenységével sem.”</a:t>
            </a:r>
            <a:endParaRPr lang="hu-HU" i="1" dirty="0"/>
          </a:p>
          <a:p>
            <a:r>
              <a:rPr lang="hu-HU" dirty="0" smtClean="0"/>
              <a:t>Miért nem? Ontológiai szemléletmódváltás: a képzelet teremtő ereje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088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9568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Társadalmi képzetes jelentések – a társadalmi képzelőerő (</a:t>
            </a:r>
            <a:r>
              <a:rPr lang="hu-HU" dirty="0" err="1"/>
              <a:t>imaginaire</a:t>
            </a:r>
            <a:r>
              <a:rPr lang="hu-HU" dirty="0"/>
              <a:t> </a:t>
            </a:r>
            <a:r>
              <a:rPr lang="hu-HU" dirty="0" err="1"/>
              <a:t>social</a:t>
            </a:r>
            <a:r>
              <a:rPr lang="hu-HU" dirty="0"/>
              <a:t>)</a:t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93771"/>
          </a:xfrm>
        </p:spPr>
        <p:txBody>
          <a:bodyPr>
            <a:normAutofit/>
          </a:bodyPr>
          <a:lstStyle/>
          <a:p>
            <a:pPr algn="just"/>
            <a:r>
              <a:rPr lang="hu-HU" b="1" dirty="0" smtClean="0"/>
              <a:t>Azok a jelentések, melyek révén egy társadalom értelmet ad „az életnek, a cselekvésnek, a választásoknak, a halálnak az ember életében, ahogyan a világnak is, amelyet e jelentések teremtenek, és amelyben az embereknek élniük és meghalniuk kell”, nem funkcionális és racionális eszmék, hanem különleges státusszal bírnak:</a:t>
            </a:r>
          </a:p>
          <a:p>
            <a:pPr algn="just"/>
            <a:r>
              <a:rPr lang="hu-HU" b="1" i="1" dirty="0"/>
              <a:t>imaginárius</a:t>
            </a:r>
            <a:r>
              <a:rPr lang="hu-HU" dirty="0"/>
              <a:t> (képzetes, képzeletbeli, a képzeletből és a képzelőerőből származó) </a:t>
            </a:r>
            <a:r>
              <a:rPr lang="hu-HU" dirty="0" smtClean="0"/>
              <a:t>jelentések.</a:t>
            </a:r>
            <a:endParaRPr lang="hu-HU" dirty="0"/>
          </a:p>
          <a:p>
            <a:pPr algn="just"/>
            <a:r>
              <a:rPr lang="hu-HU" dirty="0" smtClean="0"/>
              <a:t>Ha </a:t>
            </a:r>
            <a:r>
              <a:rPr lang="hu-HU" dirty="0"/>
              <a:t>valami radikálisan új felbukkanását észleljük a történelemben, és nem akarjuk transzcendens tényezőknek tulajdonítani – legyenek ezek a szó szokásos értelmében vett transzcendens létezők (Isten, istenek és ezek alakváltozatai, pl. ősök) vagy a történeti folyamatokhoz képest transzcendens tényezők (természettörvények, </a:t>
            </a:r>
            <a:r>
              <a:rPr lang="hu-HU" dirty="0" err="1"/>
              <a:t>univerzálék</a:t>
            </a:r>
            <a:r>
              <a:rPr lang="hu-HU" dirty="0"/>
              <a:t>) –, akkor „tételeznünk kell egy teremtő képességet, </a:t>
            </a:r>
            <a:r>
              <a:rPr lang="hu-HU" i="1" dirty="0"/>
              <a:t>vis </a:t>
            </a:r>
            <a:r>
              <a:rPr lang="hu-HU" i="1" dirty="0" err="1"/>
              <a:t>formandi</a:t>
            </a:r>
            <a:r>
              <a:rPr lang="hu-HU" dirty="0" err="1"/>
              <a:t>t</a:t>
            </a:r>
            <a:r>
              <a:rPr lang="hu-HU" dirty="0"/>
              <a:t>, egyéni és társadalmi szinten egyaránt”.</a:t>
            </a:r>
          </a:p>
        </p:txBody>
      </p:sp>
    </p:spTree>
    <p:extLst>
      <p:ext uri="{BB962C8B-B14F-4D97-AF65-F5344CB8AC3E}">
        <p14:creationId xmlns:p14="http://schemas.microsoft.com/office/powerpoint/2010/main" val="296491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képzetek hármas szerepe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58983"/>
            <a:ext cx="10515600" cy="5029200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000" dirty="0" smtClean="0"/>
              <a:t>Tapasztalatot rögzítenek, világot teremtenek, tagolnak, a kultúrák és korszakok egyediségét adják:</a:t>
            </a:r>
          </a:p>
          <a:p>
            <a:r>
              <a:rPr lang="hu-HU" sz="2000" dirty="0" smtClean="0"/>
              <a:t>Reprezentáció – a világról tagolása,</a:t>
            </a:r>
          </a:p>
          <a:p>
            <a:r>
              <a:rPr lang="hu-HU" sz="2000" dirty="0" smtClean="0"/>
              <a:t>Intenció - célképzetek</a:t>
            </a:r>
          </a:p>
          <a:p>
            <a:r>
              <a:rPr lang="hu-HU" sz="2000" dirty="0" err="1" smtClean="0"/>
              <a:t>Affekció</a:t>
            </a:r>
            <a:r>
              <a:rPr lang="hu-HU" sz="2000" dirty="0" smtClean="0"/>
              <a:t> – „hangoltság”</a:t>
            </a:r>
          </a:p>
          <a:p>
            <a:endParaRPr lang="hu-HU" sz="2000" dirty="0"/>
          </a:p>
          <a:p>
            <a:pPr marL="0" indent="0">
              <a:buNone/>
            </a:pPr>
            <a:r>
              <a:rPr lang="hu-HU" sz="2000" dirty="0"/>
              <a:t>A képzetes jelentések csak addig hatékonyak, amíg a társadalom tagjai erős megéléssel viszonyulnak </a:t>
            </a:r>
            <a:r>
              <a:rPr lang="hu-HU" sz="2000" dirty="0" smtClean="0"/>
              <a:t>hozzájuk (pszichés megszállás).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666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1468</TotalTime>
  <Words>2370</Words>
  <Application>Microsoft Office PowerPoint</Application>
  <PresentationFormat>Szélesvásznú</PresentationFormat>
  <Paragraphs>145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Times New Roman</vt:lpstr>
      <vt:lpstr>Wingdings 3</vt:lpstr>
      <vt:lpstr>Szálak</vt:lpstr>
      <vt:lpstr>Kicsák Lóránt:   Elképzelt társadalom -  Cornelius Castoriadis társadalomfilozófiája</vt:lpstr>
      <vt:lpstr>Cornelius Castoriadis (1922-1997) Életrajzi momentumok </vt:lpstr>
      <vt:lpstr>Az indulás és a választás</vt:lpstr>
      <vt:lpstr>Kordiagnózis: Az értelemadás kudarca</vt:lpstr>
      <vt:lpstr>A forradalmi politika valódi értelme</vt:lpstr>
      <vt:lpstr>Forradalmak</vt:lpstr>
      <vt:lpstr>A társadalom képzetes intézményesülése (L’institution imaginaire de la société - 1975)</vt:lpstr>
      <vt:lpstr>Társadalmi képzetes jelentések – a társadalmi képzelőerő (imaginaire social)  </vt:lpstr>
      <vt:lpstr>A képzetek hármas szerepe</vt:lpstr>
      <vt:lpstr>A képzetes társadalmi jelentések</vt:lpstr>
      <vt:lpstr>A társadalom önintézményesülése – a társadalmi-történeti létmező</vt:lpstr>
      <vt:lpstr>Lassú változás – forradalmi változás Az autonómia-terv </vt:lpstr>
      <vt:lpstr>Kritika mint átvilágítás</vt:lpstr>
      <vt:lpstr>Adekvát értelmiségi-tudósi attitűd – (általában véve is társadalmi, polgári attitűd)</vt:lpstr>
      <vt:lpstr>Politika és politikum – la / le politique</vt:lpstr>
      <vt:lpstr>Egy nehéz közhely</vt:lpstr>
      <vt:lpstr>A társadalmi kommunikációs mező</vt:lpstr>
      <vt:lpstr>Politikai tett</vt:lpstr>
      <vt:lpstr>Az „elméleti” munka hatékonysága</vt:lpstr>
      <vt:lpstr>A társadalmi-történelmi világ tendenciái ellen</vt:lpstr>
      <vt:lpstr>Ellenállás - autonómia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társadalmi képzelőerő szerepe a kulturális evolúcióban</dc:title>
  <dc:creator>EKF</dc:creator>
  <cp:lastModifiedBy>Lóránt Kicsák</cp:lastModifiedBy>
  <cp:revision>59</cp:revision>
  <dcterms:created xsi:type="dcterms:W3CDTF">2017-11-21T09:26:16Z</dcterms:created>
  <dcterms:modified xsi:type="dcterms:W3CDTF">2022-12-29T14:58:14Z</dcterms:modified>
</cp:coreProperties>
</file>